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3.xml" ContentType="application/vnd.openxmlformats-officedocument.themeOverride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9" r:id="rId5"/>
    <p:sldId id="270" r:id="rId6"/>
    <p:sldId id="322" r:id="rId7"/>
    <p:sldId id="268" r:id="rId8"/>
    <p:sldId id="262" r:id="rId9"/>
    <p:sldId id="350" r:id="rId10"/>
    <p:sldId id="351" r:id="rId11"/>
    <p:sldId id="334" r:id="rId12"/>
    <p:sldId id="323" r:id="rId13"/>
    <p:sldId id="271" r:id="rId14"/>
    <p:sldId id="287" r:id="rId15"/>
    <p:sldId id="359" r:id="rId16"/>
    <p:sldId id="366" r:id="rId17"/>
    <p:sldId id="331" r:id="rId18"/>
    <p:sldId id="324" r:id="rId19"/>
    <p:sldId id="327" r:id="rId20"/>
    <p:sldId id="356" r:id="rId21"/>
    <p:sldId id="357" r:id="rId22"/>
    <p:sldId id="295" r:id="rId23"/>
    <p:sldId id="325" r:id="rId24"/>
    <p:sldId id="311" r:id="rId25"/>
    <p:sldId id="306" r:id="rId26"/>
    <p:sldId id="307" r:id="rId27"/>
    <p:sldId id="308" r:id="rId28"/>
    <p:sldId id="326" r:id="rId29"/>
    <p:sldId id="312" r:id="rId30"/>
    <p:sldId id="332" r:id="rId31"/>
    <p:sldId id="349" r:id="rId32"/>
    <p:sldId id="362" r:id="rId33"/>
    <p:sldId id="364" r:id="rId34"/>
    <p:sldId id="320" r:id="rId35"/>
    <p:sldId id="36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geda, Cassandra N." initials="GCN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024"/>
    <a:srgbClr val="D65B22"/>
    <a:srgbClr val="72D37C"/>
    <a:srgbClr val="E96964"/>
    <a:srgbClr val="44546A"/>
    <a:srgbClr val="F19649"/>
    <a:srgbClr val="F8C236"/>
    <a:srgbClr val="F5BF34"/>
    <a:srgbClr val="E66F6D"/>
    <a:srgbClr val="3DA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550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loria1:Desktop:WFPI%202016:MAPPING:POSTER%20SPR:WFPI%20Mapping%20Data%20CNG%201.30.17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grageda\Desktop\WFPI%20Mapping%20Project\WFPI%20Mapping%20Data%20CNG%201.30.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G:\Downloads\WFPI%20Mapping%20Data%20CNG%201.30.17.xlsx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loria1:Desktop:WFPI%202016:MAPPING:POSTER%20SPR:WFPI%20Mapping%20Data%20CNG%201.30.17.xlsx" TargetMode="External"/><Relationship Id="rId1" Type="http://schemas.openxmlformats.org/officeDocument/2006/relationships/themeOverride" Target="../theme/themeOverride3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oria1:Desktop:WFPI%202016:MAPPING:POSTER%20SPR:WFPI%20Mapping%20Data%20CNG%201.30.17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loria1:Desktop:WFPI%202016:MAPPING:POSTER%20SPR:WFPI%20Mapping%20Data%20CNG%201.30.17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plosion val="0"/>
            <c:spPr>
              <a:solidFill>
                <a:srgbClr val="72D37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87-412C-9E0F-42586D3CBAE5}"/>
              </c:ext>
            </c:extLst>
          </c:dPt>
          <c:dPt>
            <c:idx val="1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87-412C-9E0F-42586D3CBA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'Q1'!$K$49:$L$49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'Q1'!$K$50:$L$50</c:f>
              <c:numCache>
                <c:formatCode>General</c:formatCode>
                <c:ptCount val="2"/>
                <c:pt idx="0">
                  <c:v>7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B87-412C-9E0F-42586D3CB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2D37C"/>
            </a:solidFill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34B-4199-8898-D84F07C2FF0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34B-4199-8898-D84F07C2FF01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34B-4199-8898-D84F07C2FF01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734B-4199-8898-D84F07C2FF01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734B-4199-8898-D84F07C2FF01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734B-4199-8898-D84F07C2FF01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734B-4199-8898-D84F07C2FF01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734B-4199-8898-D84F07C2FF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595959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'Q3'!$Q$39:$Q$47</c:f>
              <c:strCache>
                <c:ptCount val="9"/>
                <c:pt idx="0">
                  <c:v>China</c:v>
                </c:pt>
                <c:pt idx="1">
                  <c:v>Australia</c:v>
                </c:pt>
                <c:pt idx="2">
                  <c:v>Korea</c:v>
                </c:pt>
                <c:pt idx="3">
                  <c:v>India</c:v>
                </c:pt>
                <c:pt idx="4">
                  <c:v>Israel</c:v>
                </c:pt>
                <c:pt idx="5">
                  <c:v>Phillipinnes</c:v>
                </c:pt>
                <c:pt idx="6">
                  <c:v>Jordan</c:v>
                </c:pt>
                <c:pt idx="7">
                  <c:v>Singapore</c:v>
                </c:pt>
                <c:pt idx="8">
                  <c:v>Sri Lanka</c:v>
                </c:pt>
              </c:strCache>
            </c:strRef>
          </c:cat>
          <c:val>
            <c:numRef>
              <c:f>'Q3'!$R$39:$R$47</c:f>
              <c:numCache>
                <c:formatCode>General</c:formatCode>
                <c:ptCount val="9"/>
                <c:pt idx="0">
                  <c:v>9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34B-4199-8898-D84F07C2F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879616"/>
        <c:axId val="170893696"/>
        <c:axId val="0"/>
      </c:bar3DChart>
      <c:catAx>
        <c:axId val="17087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95959"/>
                </a:solidFill>
              </a:defRPr>
            </a:pPr>
            <a:endParaRPr lang="en-US"/>
          </a:p>
        </c:txPr>
        <c:crossAx val="170893696"/>
        <c:crosses val="autoZero"/>
        <c:auto val="1"/>
        <c:lblAlgn val="ctr"/>
        <c:lblOffset val="100"/>
        <c:noMultiLvlLbl val="0"/>
      </c:catAx>
      <c:valAx>
        <c:axId val="170893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0879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564537027808198E-2"/>
          <c:y val="2.8956899255517601E-2"/>
          <c:w val="0.648207069860948"/>
          <c:h val="0.9546648178411659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6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93-4FB2-B544-982589CF8CAA}"/>
              </c:ext>
            </c:extLst>
          </c:dPt>
          <c:dPt>
            <c:idx val="1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93-4FB2-B544-982589CF8CAA}"/>
              </c:ext>
            </c:extLst>
          </c:dPt>
          <c:dPt>
            <c:idx val="2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093-4FB2-B544-982589CF8CAA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093-4FB2-B544-982589CF8CAA}"/>
              </c:ext>
            </c:extLst>
          </c:dPt>
          <c:dPt>
            <c:idx val="4"/>
            <c:bubble3D val="0"/>
            <c:spPr>
              <a:solidFill>
                <a:srgbClr val="2D8DD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093-4FB2-B544-982589CF8CAA}"/>
              </c:ext>
            </c:extLst>
          </c:dPt>
          <c:dLbls>
            <c:dLbl>
              <c:idx val="0"/>
              <c:layout>
                <c:manualLayout>
                  <c:x val="-0.209402318804638"/>
                  <c:y val="1.891780943112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093-4FB2-B544-982589CF8CAA}"/>
                </c:ext>
              </c:extLst>
            </c:dLbl>
            <c:dLbl>
              <c:idx val="1"/>
              <c:layout>
                <c:manualLayout>
                  <c:x val="5.24126019680611E-2"/>
                  <c:y val="-0.3377469698310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093-4FB2-B544-982589CF8CAA}"/>
                </c:ext>
              </c:extLst>
            </c:dLbl>
            <c:dLbl>
              <c:idx val="2"/>
              <c:layout>
                <c:manualLayout>
                  <c:x val="0.16668857337714699"/>
                  <c:y val="-0.14057294523577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093-4FB2-B544-982589CF8CAA}"/>
                </c:ext>
              </c:extLst>
            </c:dLbl>
            <c:dLbl>
              <c:idx val="3"/>
              <c:layout>
                <c:manualLayout>
                  <c:x val="0.13912322967503099"/>
                  <c:y val="6.4407148544634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093-4FB2-B544-982589CF8CAA}"/>
                </c:ext>
              </c:extLst>
            </c:dLbl>
            <c:dLbl>
              <c:idx val="4"/>
              <c:layout>
                <c:manualLayout>
                  <c:x val="6.92070184140368E-2"/>
                  <c:y val="0.13613306201893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093-4FB2-B544-982589CF8C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'Q2'!$B$222:$B$226</c:f>
              <c:strCache>
                <c:ptCount val="5"/>
                <c:pt idx="0">
                  <c:v>APPRENTICESHIP</c:v>
                </c:pt>
                <c:pt idx="1">
                  <c:v>FELLOWSHIP</c:v>
                </c:pt>
                <c:pt idx="2">
                  <c:v>APPRENTICESHIP or  OPTIONAL PEDIATRIC RADIOLOGY TRAINING DURING 4th /5th yr OF RADIOLOGY RESIDENCE</c:v>
                </c:pt>
                <c:pt idx="3">
                  <c:v>1-2 YEAR FELLOWSHIP or OPTIONAL PEDIATRIC RADIOLOGY TRAINING DURING 4th /5th yr OF RADIOLOGY RESIDENCE or APPRENTICESHIP</c:v>
                </c:pt>
                <c:pt idx="4">
                  <c:v>FELLOWSHIP or  APPRENTICESHIP </c:v>
                </c:pt>
              </c:strCache>
            </c:strRef>
          </c:cat>
          <c:val>
            <c:numRef>
              <c:f>'Q2'!$C$222:$C$226</c:f>
              <c:numCache>
                <c:formatCode>General</c:formatCode>
                <c:ptCount val="5"/>
                <c:pt idx="0">
                  <c:v>7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093-4FB2-B544-982589CF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'Q2'!$B$140</c:f>
              <c:strCache>
                <c:ptCount val="1"/>
                <c:pt idx="0">
                  <c:v>Pediatric radiologists</c:v>
                </c:pt>
              </c:strCache>
            </c:strRef>
          </c:tx>
          <c:spPr>
            <a:solidFill>
              <a:srgbClr val="ED762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6F-419C-9FFD-C674D8BECB3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96F-419C-9FFD-C674D8BECB39}"/>
              </c:ext>
            </c:extLst>
          </c:dPt>
          <c:dPt>
            <c:idx val="2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96F-419C-9FFD-C674D8BECB39}"/>
              </c:ext>
            </c:extLst>
          </c:dPt>
          <c:dPt>
            <c:idx val="3"/>
            <c:invertIfNegative val="0"/>
            <c:bubble3D val="0"/>
            <c:spPr>
              <a:solidFill>
                <a:srgbClr val="3366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96F-419C-9FFD-C674D8BECB39}"/>
              </c:ext>
            </c:extLst>
          </c:dPt>
          <c:dPt>
            <c:idx val="4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96F-419C-9FFD-C674D8BECB39}"/>
              </c:ext>
            </c:extLst>
          </c:dPt>
          <c:dPt>
            <c:idx val="5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96F-419C-9FFD-C674D8BECB39}"/>
              </c:ext>
            </c:extLst>
          </c:dPt>
          <c:dPt>
            <c:idx val="6"/>
            <c:invertIfNegative val="0"/>
            <c:bubble3D val="0"/>
            <c:spPr>
              <a:solidFill>
                <a:srgbClr val="95373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96F-419C-9FFD-C674D8BECB39}"/>
              </c:ext>
            </c:extLst>
          </c:dPt>
          <c:dPt>
            <c:idx val="7"/>
            <c:invertIfNegative val="0"/>
            <c:bubble3D val="0"/>
            <c:spPr>
              <a:solidFill>
                <a:srgbClr val="3366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96F-419C-9FFD-C674D8BECB39}"/>
              </c:ext>
            </c:extLst>
          </c:dPt>
          <c:dPt>
            <c:idx val="8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96F-419C-9FFD-C674D8BECB39}"/>
              </c:ext>
            </c:extLst>
          </c:dPt>
          <c:dPt>
            <c:idx val="9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96F-419C-9FFD-C674D8BECB39}"/>
              </c:ext>
            </c:extLst>
          </c:dPt>
          <c:dPt>
            <c:idx val="10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496F-419C-9FFD-C674D8BECB39}"/>
              </c:ext>
            </c:extLst>
          </c:dPt>
          <c:dPt>
            <c:idx val="11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96F-419C-9FFD-C674D8BECB39}"/>
              </c:ext>
            </c:extLst>
          </c:dPt>
          <c:dPt>
            <c:idx val="12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96F-419C-9FFD-C674D8BECB39}"/>
              </c:ext>
            </c:extLst>
          </c:dPt>
          <c:dPt>
            <c:idx val="13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96F-419C-9FFD-C674D8BECB39}"/>
              </c:ext>
            </c:extLst>
          </c:dPt>
          <c:dPt>
            <c:idx val="14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96F-419C-9FFD-C674D8BECB39}"/>
              </c:ext>
            </c:extLst>
          </c:dPt>
          <c:dPt>
            <c:idx val="15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96F-419C-9FFD-C674D8BECB39}"/>
              </c:ext>
            </c:extLst>
          </c:dPt>
          <c:dPt>
            <c:idx val="16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96F-419C-9FFD-C674D8BECB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7F7F7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'Q2'!$A$141:$A$157</c:f>
              <c:strCache>
                <c:ptCount val="17"/>
                <c:pt idx="0">
                  <c:v>Russia</c:v>
                </c:pt>
                <c:pt idx="1">
                  <c:v>UK</c:v>
                </c:pt>
                <c:pt idx="2">
                  <c:v>France</c:v>
                </c:pt>
                <c:pt idx="3">
                  <c:v>Spain</c:v>
                </c:pt>
                <c:pt idx="4">
                  <c:v>Italy</c:v>
                </c:pt>
                <c:pt idx="5">
                  <c:v>Germany</c:v>
                </c:pt>
                <c:pt idx="6">
                  <c:v>Turkey</c:v>
                </c:pt>
                <c:pt idx="7">
                  <c:v>Romania</c:v>
                </c:pt>
                <c:pt idx="8">
                  <c:v>Hungary</c:v>
                </c:pt>
                <c:pt idx="9">
                  <c:v>Switzerland</c:v>
                </c:pt>
                <c:pt idx="10">
                  <c:v>Austria</c:v>
                </c:pt>
                <c:pt idx="11">
                  <c:v>Norway</c:v>
                </c:pt>
                <c:pt idx="12">
                  <c:v>Serbia</c:v>
                </c:pt>
                <c:pt idx="13">
                  <c:v>Netherlands</c:v>
                </c:pt>
                <c:pt idx="14">
                  <c:v>Slovenia</c:v>
                </c:pt>
                <c:pt idx="15">
                  <c:v>Albania</c:v>
                </c:pt>
                <c:pt idx="16">
                  <c:v>Bosnia Herzegovina</c:v>
                </c:pt>
              </c:strCache>
            </c:strRef>
          </c:cat>
          <c:val>
            <c:numRef>
              <c:f>'Q2'!$B$141:$B$157</c:f>
              <c:numCache>
                <c:formatCode>General</c:formatCode>
                <c:ptCount val="17"/>
                <c:pt idx="0">
                  <c:v>350</c:v>
                </c:pt>
                <c:pt idx="1">
                  <c:v>260</c:v>
                </c:pt>
                <c:pt idx="2">
                  <c:v>250</c:v>
                </c:pt>
                <c:pt idx="3">
                  <c:v>180</c:v>
                </c:pt>
                <c:pt idx="4">
                  <c:v>124</c:v>
                </c:pt>
                <c:pt idx="5">
                  <c:v>120</c:v>
                </c:pt>
                <c:pt idx="6">
                  <c:v>62</c:v>
                </c:pt>
                <c:pt idx="7">
                  <c:v>50</c:v>
                </c:pt>
                <c:pt idx="8">
                  <c:v>40</c:v>
                </c:pt>
                <c:pt idx="9">
                  <c:v>31</c:v>
                </c:pt>
                <c:pt idx="10">
                  <c:v>30</c:v>
                </c:pt>
                <c:pt idx="11">
                  <c:v>30</c:v>
                </c:pt>
                <c:pt idx="12">
                  <c:v>25</c:v>
                </c:pt>
                <c:pt idx="13">
                  <c:v>22</c:v>
                </c:pt>
                <c:pt idx="14">
                  <c:v>10</c:v>
                </c:pt>
                <c:pt idx="15">
                  <c:v>6</c:v>
                </c:pt>
                <c:pt idx="16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496F-419C-9FFD-C674D8BEC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76320"/>
        <c:axId val="171177856"/>
        <c:axId val="0"/>
      </c:bar3DChart>
      <c:catAx>
        <c:axId val="17117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595959"/>
                </a:solidFill>
              </a:defRPr>
            </a:pPr>
            <a:endParaRPr lang="en-US"/>
          </a:p>
        </c:txPr>
        <c:crossAx val="171177856"/>
        <c:crosses val="autoZero"/>
        <c:auto val="1"/>
        <c:lblAlgn val="ctr"/>
        <c:lblOffset val="100"/>
        <c:noMultiLvlLbl val="0"/>
      </c:catAx>
      <c:valAx>
        <c:axId val="171177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11763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9.9563259882187199E-2"/>
          <c:y val="1.9905026682091299E-2"/>
          <c:w val="0.90043674011781305"/>
          <c:h val="0.711254431466209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'Q2'!$B$162</c:f>
              <c:strCache>
                <c:ptCount val="1"/>
                <c:pt idx="0">
                  <c:v>Children / Pediatric Radiologist</c:v>
                </c:pt>
              </c:strCache>
            </c:strRef>
          </c:tx>
          <c:spPr>
            <a:solidFill>
              <a:srgbClr val="ED762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7F-43C5-BA24-FD9F4681E287}"/>
              </c:ext>
            </c:extLst>
          </c:dPt>
          <c:dPt>
            <c:idx val="1"/>
            <c:invertIfNegative val="0"/>
            <c:bubble3D val="0"/>
            <c:spPr>
              <a:solidFill>
                <a:srgbClr val="E36024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7F-43C5-BA24-FD9F4681E287}"/>
              </c:ext>
            </c:extLst>
          </c:dPt>
          <c:dPt>
            <c:idx val="2"/>
            <c:invertIfNegative val="0"/>
            <c:bubble3D val="0"/>
            <c:spPr>
              <a:solidFill>
                <a:srgbClr val="73D67D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07F-43C5-BA24-FD9F4681E287}"/>
              </c:ext>
            </c:extLst>
          </c:dPt>
          <c:dPt>
            <c:idx val="3"/>
            <c:invertIfNegative val="0"/>
            <c:bubble3D val="0"/>
            <c:spPr>
              <a:solidFill>
                <a:srgbClr val="953735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07F-43C5-BA24-FD9F4681E287}"/>
              </c:ext>
            </c:extLst>
          </c:dPt>
          <c:dPt>
            <c:idx val="4"/>
            <c:invertIfNegative val="0"/>
            <c:bubble3D val="0"/>
            <c:spPr>
              <a:solidFill>
                <a:srgbClr val="4F95D5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07F-43C5-BA24-FD9F4681E287}"/>
              </c:ext>
            </c:extLst>
          </c:dPt>
          <c:dPt>
            <c:idx val="5"/>
            <c:invertIfNegative val="0"/>
            <c:bubble3D val="0"/>
            <c:spPr>
              <a:solidFill>
                <a:srgbClr val="E36024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07F-43C5-BA24-FD9F4681E287}"/>
              </c:ext>
            </c:extLst>
          </c:dPt>
          <c:dPt>
            <c:idx val="6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07F-43C5-BA24-FD9F4681E287}"/>
              </c:ext>
            </c:extLst>
          </c:dPt>
          <c:dPt>
            <c:idx val="7"/>
            <c:invertIfNegative val="0"/>
            <c:bubble3D val="0"/>
            <c:spPr>
              <a:solidFill>
                <a:srgbClr val="73D67D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07F-43C5-BA24-FD9F4681E287}"/>
              </c:ext>
            </c:extLst>
          </c:dPt>
          <c:dPt>
            <c:idx val="8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07F-43C5-BA24-FD9F4681E287}"/>
              </c:ext>
            </c:extLst>
          </c:dPt>
          <c:dPt>
            <c:idx val="9"/>
            <c:invertIfNegative val="0"/>
            <c:bubble3D val="0"/>
            <c:spPr>
              <a:solidFill>
                <a:srgbClr val="4F95D5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07F-43C5-BA24-FD9F4681E287}"/>
              </c:ext>
            </c:extLst>
          </c:dPt>
          <c:dPt>
            <c:idx val="10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07F-43C5-BA24-FD9F4681E287}"/>
              </c:ext>
            </c:extLst>
          </c:dPt>
          <c:dPt>
            <c:idx val="11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C07F-43C5-BA24-FD9F4681E287}"/>
              </c:ext>
            </c:extLst>
          </c:dPt>
          <c:dPt>
            <c:idx val="12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07F-43C5-BA24-FD9F4681E287}"/>
              </c:ext>
            </c:extLst>
          </c:dPt>
          <c:dPt>
            <c:idx val="13"/>
            <c:invertIfNegative val="0"/>
            <c:bubble3D val="0"/>
            <c:spPr>
              <a:solidFill>
                <a:srgbClr val="E36024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07F-43C5-BA24-FD9F4681E287}"/>
              </c:ext>
            </c:extLst>
          </c:dPt>
          <c:dPt>
            <c:idx val="14"/>
            <c:invertIfNegative val="0"/>
            <c:bubble3D val="0"/>
            <c:spPr>
              <a:solidFill>
                <a:srgbClr val="E36024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07F-43C5-BA24-FD9F4681E287}"/>
              </c:ext>
            </c:extLst>
          </c:dPt>
          <c:dPt>
            <c:idx val="15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07F-43C5-BA24-FD9F4681E287}"/>
              </c:ext>
            </c:extLst>
          </c:dPt>
          <c:dPt>
            <c:idx val="16"/>
            <c:invertIfNegative val="0"/>
            <c:bubble3D val="0"/>
            <c:spPr>
              <a:solidFill>
                <a:srgbClr val="953735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07F-43C5-BA24-FD9F4681E2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'Q2'!$A$163:$A$179</c:f>
              <c:strCache>
                <c:ptCount val="17"/>
                <c:pt idx="0">
                  <c:v>Slovenia</c:v>
                </c:pt>
                <c:pt idx="1">
                  <c:v>Norway</c:v>
                </c:pt>
                <c:pt idx="2">
                  <c:v>Hungary</c:v>
                </c:pt>
                <c:pt idx="3">
                  <c:v>UK</c:v>
                </c:pt>
                <c:pt idx="4">
                  <c:v>Spain</c:v>
                </c:pt>
                <c:pt idx="5">
                  <c:v>Switzerland</c:v>
                </c:pt>
                <c:pt idx="6">
                  <c:v>Austria</c:v>
                </c:pt>
                <c:pt idx="7">
                  <c:v>France</c:v>
                </c:pt>
                <c:pt idx="8">
                  <c:v>Serbia</c:v>
                </c:pt>
                <c:pt idx="9">
                  <c:v>Romania</c:v>
                </c:pt>
                <c:pt idx="10">
                  <c:v>Russia</c:v>
                </c:pt>
                <c:pt idx="11">
                  <c:v>Italy</c:v>
                </c:pt>
                <c:pt idx="12">
                  <c:v>Albania</c:v>
                </c:pt>
                <c:pt idx="13">
                  <c:v>Germany</c:v>
                </c:pt>
                <c:pt idx="14">
                  <c:v>Netherlands</c:v>
                </c:pt>
                <c:pt idx="15">
                  <c:v>Bosnia Herzegovina</c:v>
                </c:pt>
                <c:pt idx="16">
                  <c:v>Turkey</c:v>
                </c:pt>
              </c:strCache>
            </c:strRef>
          </c:cat>
          <c:val>
            <c:numRef>
              <c:f>'Q2'!$B$163:$B$179</c:f>
              <c:numCache>
                <c:formatCode>#,##0</c:formatCode>
                <c:ptCount val="17"/>
                <c:pt idx="0">
                  <c:v>40000</c:v>
                </c:pt>
                <c:pt idx="1">
                  <c:v>42000</c:v>
                </c:pt>
                <c:pt idx="2">
                  <c:v>48350</c:v>
                </c:pt>
                <c:pt idx="3">
                  <c:v>49423</c:v>
                </c:pt>
                <c:pt idx="4">
                  <c:v>49744</c:v>
                </c:pt>
                <c:pt idx="5">
                  <c:v>53580</c:v>
                </c:pt>
                <c:pt idx="6">
                  <c:v>55800</c:v>
                </c:pt>
                <c:pt idx="7">
                  <c:v>62824</c:v>
                </c:pt>
                <c:pt idx="8">
                  <c:v>79880</c:v>
                </c:pt>
                <c:pt idx="9">
                  <c:v>81640</c:v>
                </c:pt>
                <c:pt idx="10">
                  <c:v>86731</c:v>
                </c:pt>
                <c:pt idx="11">
                  <c:v>88693</c:v>
                </c:pt>
                <c:pt idx="12">
                  <c:v>132333</c:v>
                </c:pt>
                <c:pt idx="13">
                  <c:v>156816</c:v>
                </c:pt>
                <c:pt idx="14">
                  <c:v>172272</c:v>
                </c:pt>
                <c:pt idx="15">
                  <c:v>185500</c:v>
                </c:pt>
                <c:pt idx="16">
                  <c:v>433677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C07F-43C5-BA24-FD9F4681E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374464"/>
        <c:axId val="171376000"/>
        <c:axId val="0"/>
      </c:bar3DChart>
      <c:catAx>
        <c:axId val="171374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95959"/>
                </a:solidFill>
              </a:defRPr>
            </a:pPr>
            <a:endParaRPr lang="en-US"/>
          </a:p>
        </c:txPr>
        <c:crossAx val="171376000"/>
        <c:crosses val="autoZero"/>
        <c:auto val="1"/>
        <c:lblAlgn val="ctr"/>
        <c:lblOffset val="100"/>
        <c:noMultiLvlLbl val="0"/>
      </c:catAx>
      <c:valAx>
        <c:axId val="1713760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13744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72D37C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740-46A3-8F35-3CA0362BD8CA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740-46A3-8F35-3CA0362BD8CA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740-46A3-8F35-3CA0362BD8CA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8740-46A3-8F35-3CA0362BD8CA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8740-46A3-8F35-3CA0362BD8CA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8740-46A3-8F35-3CA0362BD8CA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8740-46A3-8F35-3CA0362BD8CA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8740-46A3-8F35-3CA0362BD8CA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8740-46A3-8F35-3CA0362BD8CA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8740-46A3-8F35-3CA0362BD8CA}"/>
              </c:ext>
            </c:extLst>
          </c:dPt>
          <c:dLbls>
            <c:dLbl>
              <c:idx val="0"/>
              <c:layout>
                <c:manualLayout>
                  <c:x val="4.1724617524339204E-3"/>
                  <c:y val="-0.25661375661375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740-46A3-8F35-3CA0362BD8CA}"/>
                </c:ext>
              </c:extLst>
            </c:dLbl>
            <c:dLbl>
              <c:idx val="1"/>
              <c:layout>
                <c:manualLayout>
                  <c:x val="1.3908205841446401E-3"/>
                  <c:y val="-9.7883597883597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740-46A3-8F35-3CA0362BD8CA}"/>
                </c:ext>
              </c:extLst>
            </c:dLbl>
            <c:dLbl>
              <c:idx val="2"/>
              <c:layout>
                <c:manualLayout>
                  <c:x val="0"/>
                  <c:y val="-3.7037037037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740-46A3-8F35-3CA0362BD8CA}"/>
                </c:ext>
              </c:extLst>
            </c:dLbl>
            <c:dLbl>
              <c:idx val="3"/>
              <c:layout>
                <c:manualLayout>
                  <c:x val="0"/>
                  <c:y val="-3.7037037037036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740-46A3-8F35-3CA0362BD8CA}"/>
                </c:ext>
              </c:extLst>
            </c:dLbl>
            <c:dLbl>
              <c:idx val="9"/>
              <c:layout>
                <c:manualLayout>
                  <c:x val="2.7816411682891899E-3"/>
                  <c:y val="-1.13895216400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8740-46A3-8F35-3CA0362BD8CA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800" b="1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Data!$A$117:$A$126</c:f>
              <c:strCache>
                <c:ptCount val="10"/>
                <c:pt idx="0">
                  <c:v>Germany</c:v>
                </c:pt>
                <c:pt idx="1">
                  <c:v>France</c:v>
                </c:pt>
                <c:pt idx="2">
                  <c:v>Turkey</c:v>
                </c:pt>
                <c:pt idx="3">
                  <c:v>Switzerland</c:v>
                </c:pt>
                <c:pt idx="4">
                  <c:v>UK</c:v>
                </c:pt>
                <c:pt idx="5">
                  <c:v>Hungary</c:v>
                </c:pt>
                <c:pt idx="6">
                  <c:v>Norway</c:v>
                </c:pt>
                <c:pt idx="7">
                  <c:v>Netherlands</c:v>
                </c:pt>
                <c:pt idx="8">
                  <c:v>Serbia</c:v>
                </c:pt>
                <c:pt idx="9">
                  <c:v>Italy</c:v>
                </c:pt>
              </c:strCache>
            </c:strRef>
          </c:cat>
          <c:val>
            <c:numRef>
              <c:f>Data!$B$117:$B$126</c:f>
              <c:numCache>
                <c:formatCode>General</c:formatCode>
                <c:ptCount val="10"/>
                <c:pt idx="0">
                  <c:v>52</c:v>
                </c:pt>
                <c:pt idx="1">
                  <c:v>25</c:v>
                </c:pt>
                <c:pt idx="2">
                  <c:v>15</c:v>
                </c:pt>
                <c:pt idx="3">
                  <c:v>12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8740-46A3-8F35-3CA0362BD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737472"/>
        <c:axId val="171739008"/>
        <c:axId val="0"/>
      </c:bar3DChart>
      <c:catAx>
        <c:axId val="17173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595959"/>
                </a:solidFill>
              </a:defRPr>
            </a:pPr>
            <a:endParaRPr lang="en-US"/>
          </a:p>
        </c:txPr>
        <c:crossAx val="171739008"/>
        <c:crosses val="autoZero"/>
        <c:auto val="1"/>
        <c:lblAlgn val="ctr"/>
        <c:lblOffset val="100"/>
        <c:noMultiLvlLbl val="0"/>
      </c:catAx>
      <c:valAx>
        <c:axId val="171739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1737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rgbClr val="E66F6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77-412F-9A97-983DFC956A45}"/>
              </c:ext>
            </c:extLst>
          </c:dPt>
          <c:dPt>
            <c:idx val="2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177-412F-9A97-983DFC956A45}"/>
              </c:ext>
            </c:extLst>
          </c:dPt>
          <c:dLbls>
            <c:dLbl>
              <c:idx val="0"/>
              <c:layout>
                <c:manualLayout>
                  <c:x val="-1.8101066103699999E-2"/>
                  <c:y val="0.210159843517047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177-412F-9A97-983DFC956A45}"/>
                </c:ext>
              </c:extLst>
            </c:dLbl>
            <c:dLbl>
              <c:idx val="1"/>
              <c:layout>
                <c:manualLayout>
                  <c:x val="-5.4710274650435702E-2"/>
                  <c:y val="-6.3252018137767693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77-412F-9A97-983DFC956A45}"/>
                </c:ext>
              </c:extLst>
            </c:dLbl>
            <c:dLbl>
              <c:idx val="2"/>
              <c:layout>
                <c:manualLayout>
                  <c:x val="5.6644432648586998E-2"/>
                  <c:y val="-4.9032402329713697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77-412F-9A97-983DFC956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'Q1'!$G$101:$I$101</c:f>
              <c:strCache>
                <c:ptCount val="3"/>
                <c:pt idx="0">
                  <c:v>1-2 year Fellowship </c:v>
                </c:pt>
                <c:pt idx="1">
                  <c:v>1-2 year Fellowship or Apprenticeship </c:v>
                </c:pt>
                <c:pt idx="2">
                  <c:v>Apprenticeship </c:v>
                </c:pt>
              </c:strCache>
            </c:strRef>
          </c:cat>
          <c:val>
            <c:numRef>
              <c:f>'Q1'!$G$102:$I$102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77-412F-9A97-983DFC956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3D67D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B4B-4363-BE62-C9C8A7B24AF0}"/>
              </c:ext>
            </c:extLst>
          </c:dPt>
          <c:dPt>
            <c:idx val="4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B4B-4363-BE62-C9C8A7B24AF0}"/>
              </c:ext>
            </c:extLst>
          </c:dPt>
          <c:dPt>
            <c:idx val="7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B4B-4363-BE62-C9C8A7B24AF0}"/>
              </c:ext>
            </c:extLst>
          </c:dPt>
          <c:dPt>
            <c:idx val="9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B4B-4363-BE62-C9C8A7B24AF0}"/>
              </c:ext>
            </c:extLst>
          </c:dPt>
          <c:dPt>
            <c:idx val="10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B4B-4363-BE62-C9C8A7B24AF0}"/>
              </c:ext>
            </c:extLst>
          </c:dPt>
          <c:dPt>
            <c:idx val="11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B4B-4363-BE62-C9C8A7B24AF0}"/>
              </c:ext>
            </c:extLst>
          </c:dPt>
          <c:dPt>
            <c:idx val="12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B4B-4363-BE62-C9C8A7B24AF0}"/>
              </c:ext>
            </c:extLst>
          </c:dPt>
          <c:dPt>
            <c:idx val="13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B4B-4363-BE62-C9C8A7B24AF0}"/>
              </c:ext>
            </c:extLst>
          </c:dPt>
          <c:dPt>
            <c:idx val="14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B4B-4363-BE62-C9C8A7B24AF0}"/>
              </c:ext>
            </c:extLst>
          </c:dPt>
          <c:dPt>
            <c:idx val="15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B4B-4363-BE62-C9C8A7B24A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'Q2'!$B$231:$B$249</c:f>
              <c:strCache>
                <c:ptCount val="19"/>
                <c:pt idx="0">
                  <c:v>Argentina</c:v>
                </c:pt>
                <c:pt idx="1">
                  <c:v>Chile</c:v>
                </c:pt>
                <c:pt idx="2">
                  <c:v>Mexico</c:v>
                </c:pt>
                <c:pt idx="3">
                  <c:v>Brazil</c:v>
                </c:pt>
                <c:pt idx="4">
                  <c:v>Peru</c:v>
                </c:pt>
                <c:pt idx="5">
                  <c:v>Colombia</c:v>
                </c:pt>
                <c:pt idx="6">
                  <c:v>Uruguay</c:v>
                </c:pt>
                <c:pt idx="7">
                  <c:v>Ecuador</c:v>
                </c:pt>
                <c:pt idx="8">
                  <c:v>Bolivia</c:v>
                </c:pt>
                <c:pt idx="9">
                  <c:v>Panama</c:v>
                </c:pt>
                <c:pt idx="10">
                  <c:v>Costa Rica</c:v>
                </c:pt>
                <c:pt idx="11">
                  <c:v>Domincan Republic</c:v>
                </c:pt>
                <c:pt idx="12">
                  <c:v>Venezuela</c:v>
                </c:pt>
                <c:pt idx="13">
                  <c:v>El Salvador</c:v>
                </c:pt>
                <c:pt idx="14">
                  <c:v>Nicaragua</c:v>
                </c:pt>
                <c:pt idx="15">
                  <c:v>Guatemala</c:v>
                </c:pt>
                <c:pt idx="16">
                  <c:v>Honduras</c:v>
                </c:pt>
                <c:pt idx="17">
                  <c:v>Haiti</c:v>
                </c:pt>
                <c:pt idx="18">
                  <c:v>Cuba</c:v>
                </c:pt>
              </c:strCache>
            </c:strRef>
          </c:cat>
          <c:val>
            <c:numRef>
              <c:f>'Q2'!$C$231:$C$249</c:f>
              <c:numCache>
                <c:formatCode>General</c:formatCode>
                <c:ptCount val="19"/>
                <c:pt idx="0">
                  <c:v>100</c:v>
                </c:pt>
                <c:pt idx="1">
                  <c:v>54</c:v>
                </c:pt>
                <c:pt idx="2">
                  <c:v>54</c:v>
                </c:pt>
                <c:pt idx="3">
                  <c:v>40</c:v>
                </c:pt>
                <c:pt idx="4">
                  <c:v>24</c:v>
                </c:pt>
                <c:pt idx="5">
                  <c:v>16</c:v>
                </c:pt>
                <c:pt idx="6">
                  <c:v>14</c:v>
                </c:pt>
                <c:pt idx="7">
                  <c:v>8</c:v>
                </c:pt>
                <c:pt idx="8">
                  <c:v>7</c:v>
                </c:pt>
                <c:pt idx="9">
                  <c:v>7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2</c:v>
                </c:pt>
                <c:pt idx="1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B4B-4363-BE62-C9C8A7B24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059264"/>
        <c:axId val="172065152"/>
        <c:axId val="0"/>
      </c:bar3DChart>
      <c:catAx>
        <c:axId val="172059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2065152"/>
        <c:crosses val="autoZero"/>
        <c:auto val="1"/>
        <c:lblAlgn val="ctr"/>
        <c:lblOffset val="100"/>
        <c:noMultiLvlLbl val="0"/>
      </c:catAx>
      <c:valAx>
        <c:axId val="172065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0592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663404694221E-2"/>
          <c:y val="4.37478504842067E-2"/>
          <c:w val="0.92069786331320203"/>
          <c:h val="0.775063806679337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'Q2'!$C$251</c:f>
              <c:strCache>
                <c:ptCount val="1"/>
                <c:pt idx="0">
                  <c:v>Children /Pped Rad</c:v>
                </c:pt>
              </c:strCache>
            </c:strRef>
          </c:tx>
          <c:spPr>
            <a:solidFill>
              <a:srgbClr val="F8C23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F4-42E0-AC97-A8E78F1CF944}"/>
              </c:ext>
            </c:extLst>
          </c:dPt>
          <c:dPt>
            <c:idx val="1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F4-42E0-AC97-A8E78F1CF944}"/>
              </c:ext>
            </c:extLst>
          </c:dPt>
          <c:dPt>
            <c:idx val="2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F4-42E0-AC97-A8E78F1CF944}"/>
              </c:ext>
            </c:extLst>
          </c:dPt>
          <c:dPt>
            <c:idx val="6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F4-42E0-AC97-A8E78F1CF944}"/>
              </c:ext>
            </c:extLst>
          </c:dPt>
          <c:dPt>
            <c:idx val="10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7F4-42E0-AC97-A8E78F1CF944}"/>
              </c:ext>
            </c:extLst>
          </c:dPt>
          <c:dPt>
            <c:idx val="11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7F4-42E0-AC97-A8E78F1CF944}"/>
              </c:ext>
            </c:extLst>
          </c:dPt>
          <c:dPt>
            <c:idx val="12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7F4-42E0-AC97-A8E78F1CF944}"/>
              </c:ext>
            </c:extLst>
          </c:dPt>
          <c:dPt>
            <c:idx val="14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7F4-42E0-AC97-A8E78F1CF944}"/>
              </c:ext>
            </c:extLst>
          </c:dPt>
          <c:dLbls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'Q2'!$B$252:$B$268</c:f>
              <c:strCache>
                <c:ptCount val="17"/>
                <c:pt idx="0">
                  <c:v>Uruguay</c:v>
                </c:pt>
                <c:pt idx="1">
                  <c:v>Chile</c:v>
                </c:pt>
                <c:pt idx="2">
                  <c:v>Argentina</c:v>
                </c:pt>
                <c:pt idx="3">
                  <c:v>Panama</c:v>
                </c:pt>
                <c:pt idx="4">
                  <c:v>Costa Rica</c:v>
                </c:pt>
                <c:pt idx="5">
                  <c:v>Peru</c:v>
                </c:pt>
                <c:pt idx="6">
                  <c:v>Bolivia</c:v>
                </c:pt>
                <c:pt idx="7">
                  <c:v>El Salvador</c:v>
                </c:pt>
                <c:pt idx="8">
                  <c:v>Ecuador</c:v>
                </c:pt>
                <c:pt idx="9">
                  <c:v>Nicaragua</c:v>
                </c:pt>
                <c:pt idx="10">
                  <c:v>Domincan Republic</c:v>
                </c:pt>
                <c:pt idx="11">
                  <c:v>Mexico</c:v>
                </c:pt>
                <c:pt idx="12">
                  <c:v>Colombia</c:v>
                </c:pt>
                <c:pt idx="13">
                  <c:v>Brazil</c:v>
                </c:pt>
                <c:pt idx="14">
                  <c:v>Honduras</c:v>
                </c:pt>
                <c:pt idx="15">
                  <c:v>Venezuela</c:v>
                </c:pt>
                <c:pt idx="16">
                  <c:v>Guatemala</c:v>
                </c:pt>
              </c:strCache>
            </c:strRef>
          </c:cat>
          <c:val>
            <c:numRef>
              <c:f>'Q2'!$C$252:$C$268</c:f>
              <c:numCache>
                <c:formatCode>#,##0</c:formatCode>
                <c:ptCount val="17"/>
                <c:pt idx="0">
                  <c:v>71000</c:v>
                </c:pt>
                <c:pt idx="1">
                  <c:v>91444</c:v>
                </c:pt>
                <c:pt idx="2">
                  <c:v>143760</c:v>
                </c:pt>
                <c:pt idx="3">
                  <c:v>201428</c:v>
                </c:pt>
                <c:pt idx="4">
                  <c:v>293800</c:v>
                </c:pt>
                <c:pt idx="5">
                  <c:v>480416</c:v>
                </c:pt>
                <c:pt idx="6">
                  <c:v>512571</c:v>
                </c:pt>
                <c:pt idx="7">
                  <c:v>765000</c:v>
                </c:pt>
                <c:pt idx="8">
                  <c:v>773000</c:v>
                </c:pt>
                <c:pt idx="9">
                  <c:v>810000</c:v>
                </c:pt>
                <c:pt idx="10">
                  <c:v>825800</c:v>
                </c:pt>
                <c:pt idx="11">
                  <c:v>869962</c:v>
                </c:pt>
                <c:pt idx="12">
                  <c:v>986437</c:v>
                </c:pt>
                <c:pt idx="13">
                  <c:v>1630925</c:v>
                </c:pt>
                <c:pt idx="14">
                  <c:v>1733000</c:v>
                </c:pt>
                <c:pt idx="15">
                  <c:v>2304600</c:v>
                </c:pt>
                <c:pt idx="16">
                  <c:v>3891500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B7F4-42E0-AC97-A8E78F1CF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154240"/>
        <c:axId val="172156032"/>
        <c:axId val="0"/>
      </c:bar3DChart>
      <c:catAx>
        <c:axId val="172154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172156032"/>
        <c:crosses val="autoZero"/>
        <c:auto val="1"/>
        <c:lblAlgn val="ctr"/>
        <c:lblOffset val="100"/>
        <c:noMultiLvlLbl val="0"/>
      </c:catAx>
      <c:valAx>
        <c:axId val="1721560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2154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2D37C"/>
            </a:solidFill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525-4F06-AD66-36466BEFA38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525-4F06-AD66-36466BEFA388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525-4F06-AD66-36466BEFA388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525-4F06-AD66-36466BEFA388}"/>
              </c:ext>
            </c:extLst>
          </c:dPt>
          <c:dLbls>
            <c:dLbl>
              <c:idx val="0"/>
              <c:layout>
                <c:manualLayout>
                  <c:x val="8.0000000000000002E-3"/>
                  <c:y val="0.11076923076923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1BD-480C-9FD5-4C88344E694F}"/>
                </c:ext>
              </c:extLst>
            </c:dLbl>
            <c:dLbl>
              <c:idx val="1"/>
              <c:layout>
                <c:manualLayout>
                  <c:x val="8.0000000000000002E-3"/>
                  <c:y val="8.307692307692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525-4F06-AD66-36466BEFA388}"/>
                </c:ext>
              </c:extLst>
            </c:dLbl>
            <c:dLbl>
              <c:idx val="2"/>
              <c:layout>
                <c:manualLayout>
                  <c:x val="4.7998740157479697E-3"/>
                  <c:y val="8.307692307692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525-4F06-AD66-36466BEFA388}"/>
                </c:ext>
              </c:extLst>
            </c:dLbl>
            <c:dLbl>
              <c:idx val="3"/>
              <c:layout>
                <c:manualLayout>
                  <c:x val="1.5999999999998799E-3"/>
                  <c:y val="0.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525-4F06-AD66-36466BEFA388}"/>
                </c:ext>
              </c:extLst>
            </c:dLbl>
            <c:dLbl>
              <c:idx val="4"/>
              <c:layout>
                <c:manualLayout>
                  <c:x val="3.2000000000000002E-3"/>
                  <c:y val="8.9230769230769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525-4F06-AD66-36466BEFA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'Q3'!$B$101:$B$105</c:f>
              <c:strCache>
                <c:ptCount val="5"/>
                <c:pt idx="0">
                  <c:v>Chile</c:v>
                </c:pt>
                <c:pt idx="1">
                  <c:v>Mexico</c:v>
                </c:pt>
                <c:pt idx="2">
                  <c:v>Argentina</c:v>
                </c:pt>
                <c:pt idx="3">
                  <c:v>Colombia</c:v>
                </c:pt>
                <c:pt idx="4">
                  <c:v>Uruguay</c:v>
                </c:pt>
              </c:strCache>
            </c:strRef>
          </c:cat>
          <c:val>
            <c:numRef>
              <c:f>'Q3'!$C$101:$C$105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525-4F06-AD66-36466BEFA3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213376"/>
        <c:axId val="172214912"/>
        <c:axId val="0"/>
      </c:bar3DChart>
      <c:catAx>
        <c:axId val="172213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595959"/>
                </a:solidFill>
              </a:defRPr>
            </a:pPr>
            <a:endParaRPr lang="en-US"/>
          </a:p>
        </c:txPr>
        <c:crossAx val="172214912"/>
        <c:crosses val="autoZero"/>
        <c:auto val="1"/>
        <c:lblAlgn val="ctr"/>
        <c:lblOffset val="100"/>
        <c:noMultiLvlLbl val="0"/>
      </c:catAx>
      <c:valAx>
        <c:axId val="172214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213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45869847899699"/>
          <c:y val="3.6794522348274003E-2"/>
          <c:w val="0.88454130152100297"/>
          <c:h val="0.8413750057996609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5A4-4D73-A790-1A092AD95D7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5A4-4D73-A790-1A092AD95D72}"/>
              </c:ext>
            </c:extLst>
          </c:dPt>
          <c:dLbls>
            <c:dLbl>
              <c:idx val="0"/>
              <c:layout>
                <c:manualLayout>
                  <c:x val="3.3129562302210203E-2"/>
                  <c:y val="-5.06591249722614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5A4-4D73-A790-1A092AD95D72}"/>
                </c:ext>
              </c:extLst>
            </c:dLbl>
            <c:dLbl>
              <c:idx val="1"/>
              <c:layout>
                <c:manualLayout>
                  <c:x val="3.7862356916811599E-2"/>
                  <c:y val="-5.3325394707643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5A4-4D73-A790-1A092AD95D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'USACanada Q2 Data'!$A$2:$A$3</c:f>
              <c:strCache>
                <c:ptCount val="2"/>
                <c:pt idx="0">
                  <c:v>CANADA</c:v>
                </c:pt>
                <c:pt idx="1">
                  <c:v>UNITED STATES</c:v>
                </c:pt>
              </c:strCache>
            </c:strRef>
          </c:cat>
          <c:val>
            <c:numRef>
              <c:f>'USACanada Q2 Data'!$C$2:$C$3</c:f>
              <c:numCache>
                <c:formatCode>General</c:formatCode>
                <c:ptCount val="2"/>
                <c:pt idx="0">
                  <c:v>108</c:v>
                </c:pt>
                <c:pt idx="1">
                  <c:v>1261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5A4-4D73-A790-1A092AD95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363136"/>
        <c:axId val="172369024"/>
        <c:axId val="0"/>
      </c:bar3DChart>
      <c:catAx>
        <c:axId val="17236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369024"/>
        <c:crosses val="autoZero"/>
        <c:auto val="1"/>
        <c:lblAlgn val="ctr"/>
        <c:lblOffset val="100"/>
        <c:noMultiLvlLbl val="0"/>
      </c:catAx>
      <c:valAx>
        <c:axId val="17236902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2363136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899822745404699E-2"/>
          <c:y val="0"/>
          <c:w val="0.73617147053917897"/>
          <c:h val="1"/>
        </c:manualLayout>
      </c:layout>
      <c:pie3DChart>
        <c:varyColors val="1"/>
        <c:ser>
          <c:idx val="0"/>
          <c:order val="0"/>
          <c:explosion val="18"/>
          <c:dPt>
            <c:idx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3F-4AA9-A868-73ACD7EC3716}"/>
              </c:ext>
            </c:extLst>
          </c:dPt>
          <c:dPt>
            <c:idx val="1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3F-4AA9-A868-73ACD7EC3716}"/>
              </c:ext>
            </c:extLst>
          </c:dPt>
          <c:dLbls>
            <c:dLbl>
              <c:idx val="0"/>
              <c:layout>
                <c:manualLayout>
                  <c:x val="-0.25344523060204799"/>
                  <c:y val="1.88577439444883E-2"/>
                </c:manualLayout>
              </c:layout>
              <c:spPr/>
              <c:txPr>
                <a:bodyPr anchor="t" anchorCtr="1"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73F-4AA9-A868-73ACD7EC3716}"/>
                </c:ext>
              </c:extLst>
            </c:dLbl>
            <c:dLbl>
              <c:idx val="1"/>
              <c:layout>
                <c:manualLayout>
                  <c:x val="0.28554388132123898"/>
                  <c:y val="-6.4139132795627898E-2"/>
                </c:manualLayout>
              </c:layout>
              <c:spPr/>
              <c:txPr>
                <a:bodyPr anchor="t" anchorCtr="1"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73F-4AA9-A868-73ACD7EC3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1"/>
              <a:lstStyle/>
              <a:p>
                <a:pPr>
                  <a:defRPr sz="3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'Q1'!$Q$22:$R$23</c:f>
              <c:strCache>
                <c:ptCount val="2"/>
                <c:pt idx="0">
                  <c:v>1-2 year subspecialty  training</c:v>
                </c:pt>
                <c:pt idx="1">
                  <c:v>Special interest / Apprenticeship </c:v>
                </c:pt>
              </c:strCache>
            </c:strRef>
          </c:cat>
          <c:val>
            <c:numRef>
              <c:f>'Q1'!$Q$24:$R$24</c:f>
              <c:numCache>
                <c:formatCode>General</c:formatCode>
                <c:ptCount val="2"/>
                <c:pt idx="0">
                  <c:v>3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73F-4AA9-A868-73ACD7EC3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3050737507466"/>
          <c:y val="0.12320842174541"/>
          <c:w val="0.87484579389346195"/>
          <c:h val="0.8049876000231269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787247924699839E-2"/>
                  <c:y val="-3.78331067737054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7431287563953"/>
                      <c:h val="0.129055374592833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8D-427B-B230-5D5838B42FB6}"/>
                </c:ext>
              </c:extLst>
            </c:dLbl>
            <c:dLbl>
              <c:idx val="1"/>
              <c:layout>
                <c:manualLayout>
                  <c:x val="3.9311717818018926E-2"/>
                  <c:y val="-3.255392546615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044447059560424"/>
                      <c:h val="0.129055374592833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D8D-427B-B230-5D5838B42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'USACanada Q2 Data'!$A$2:$A$3</c:f>
              <c:strCache>
                <c:ptCount val="2"/>
                <c:pt idx="0">
                  <c:v>CANADA</c:v>
                </c:pt>
                <c:pt idx="1">
                  <c:v>UNITED STATES</c:v>
                </c:pt>
              </c:strCache>
            </c:strRef>
          </c:cat>
          <c:val>
            <c:numRef>
              <c:f>'USACanada Q2 Data'!$F$2:$F$3</c:f>
              <c:numCache>
                <c:formatCode>#,##0.00</c:formatCode>
                <c:ptCount val="2"/>
                <c:pt idx="0">
                  <c:v>72731.481481481474</c:v>
                </c:pt>
                <c:pt idx="1">
                  <c:v>64788.263283108623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8D-427B-B230-5D5838B42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420096"/>
        <c:axId val="172425984"/>
        <c:axId val="0"/>
      </c:bar3DChart>
      <c:catAx>
        <c:axId val="17242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25984"/>
        <c:crosses val="autoZero"/>
        <c:auto val="1"/>
        <c:lblAlgn val="ctr"/>
        <c:lblOffset val="100"/>
        <c:noMultiLvlLbl val="0"/>
      </c:catAx>
      <c:valAx>
        <c:axId val="17242598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72420096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33253681028494E-2"/>
          <c:y val="0"/>
          <c:w val="0.90630846562425704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2D37C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0.151428571428571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BE1-40A7-8EE1-9D71BED61353}"/>
                </c:ext>
              </c:extLst>
            </c:dLbl>
            <c:dLbl>
              <c:idx val="1"/>
              <c:layout>
                <c:manualLayout>
                  <c:x val="7.2750482331542906E-17"/>
                  <c:y val="0.108571428571429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BE1-40A7-8EE1-9D71BED613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'Q5'!$D$84:$D$85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'Q5'!$E$84:$E$85</c:f>
              <c:numCache>
                <c:formatCode>General</c:formatCode>
                <c:ptCount val="2"/>
                <c:pt idx="0">
                  <c:v>46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BE1-40A7-8EE1-9D71BED61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529152"/>
        <c:axId val="172530688"/>
        <c:axId val="0"/>
      </c:bar3DChart>
      <c:catAx>
        <c:axId val="172529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95959"/>
                </a:solidFill>
              </a:defRPr>
            </a:pPr>
            <a:endParaRPr lang="en-US"/>
          </a:p>
        </c:txPr>
        <c:crossAx val="172530688"/>
        <c:crosses val="autoZero"/>
        <c:auto val="1"/>
        <c:lblAlgn val="ctr"/>
        <c:lblOffset val="100"/>
        <c:noMultiLvlLbl val="0"/>
      </c:catAx>
      <c:valAx>
        <c:axId val="172530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529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95D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8C23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98-4DC4-81F4-9CD83F5737CA}"/>
              </c:ext>
            </c:extLst>
          </c:dPt>
          <c:dPt>
            <c:idx val="1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98-4DC4-81F4-9CD83F5737CA}"/>
              </c:ext>
            </c:extLst>
          </c:dPt>
          <c:dPt>
            <c:idx val="2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E98-4DC4-81F4-9CD83F5737CA}"/>
              </c:ext>
            </c:extLst>
          </c:dPt>
          <c:dPt>
            <c:idx val="3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E98-4DC4-81F4-9CD83F5737CA}"/>
              </c:ext>
            </c:extLst>
          </c:dPt>
          <c:dPt>
            <c:idx val="4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E98-4DC4-81F4-9CD83F5737CA}"/>
              </c:ext>
            </c:extLst>
          </c:dPt>
          <c:dPt>
            <c:idx val="5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98-4DC4-81F4-9CD83F5737CA}"/>
              </c:ext>
            </c:extLst>
          </c:dPt>
          <c:dPt>
            <c:idx val="6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E98-4DC4-81F4-9CD83F5737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595959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'Q1'!$K$68:$K$74</c:f>
              <c:strCache>
                <c:ptCount val="7"/>
                <c:pt idx="0">
                  <c:v>Nigeria</c:v>
                </c:pt>
                <c:pt idx="1">
                  <c:v>South Africa</c:v>
                </c:pt>
                <c:pt idx="2">
                  <c:v>Uganda</c:v>
                </c:pt>
                <c:pt idx="3">
                  <c:v>Malawi</c:v>
                </c:pt>
                <c:pt idx="4">
                  <c:v>Tunisia</c:v>
                </c:pt>
                <c:pt idx="5">
                  <c:v>Ethiopia</c:v>
                </c:pt>
                <c:pt idx="6">
                  <c:v>Kenya</c:v>
                </c:pt>
              </c:strCache>
            </c:strRef>
          </c:cat>
          <c:val>
            <c:numRef>
              <c:f>'Q1'!$L$68:$L$74</c:f>
              <c:numCache>
                <c:formatCode>General</c:formatCode>
                <c:ptCount val="7"/>
                <c:pt idx="0">
                  <c:v>10</c:v>
                </c:pt>
                <c:pt idx="1">
                  <c:v>8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E98-4DC4-81F4-9CD83F573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028032"/>
        <c:axId val="168029568"/>
      </c:barChart>
      <c:catAx>
        <c:axId val="16802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0">
                <a:solidFill>
                  <a:srgbClr val="595959"/>
                </a:solidFill>
              </a:defRPr>
            </a:pPr>
            <a:endParaRPr lang="en-US"/>
          </a:p>
        </c:txPr>
        <c:crossAx val="168029568"/>
        <c:crosses val="autoZero"/>
        <c:auto val="1"/>
        <c:lblAlgn val="ctr"/>
        <c:lblOffset val="100"/>
        <c:noMultiLvlLbl val="0"/>
      </c:catAx>
      <c:valAx>
        <c:axId val="168029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8028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bg2">
                  <a:lumMod val="9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8C236"/>
              </a:solidFill>
              <a:ln>
                <a:solidFill>
                  <a:schemeClr val="bg2">
                    <a:lumMod val="9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41-4636-AFAD-CF557FACC1D6}"/>
              </c:ext>
            </c:extLst>
          </c:dPt>
          <c:dPt>
            <c:idx val="1"/>
            <c:invertIfNegative val="0"/>
            <c:bubble3D val="0"/>
            <c:spPr>
              <a:solidFill>
                <a:srgbClr val="E36024"/>
              </a:solidFill>
              <a:ln>
                <a:solidFill>
                  <a:schemeClr val="bg2">
                    <a:lumMod val="9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41-4636-AFAD-CF557FACC1D6}"/>
              </c:ext>
            </c:extLst>
          </c:dPt>
          <c:dPt>
            <c:idx val="2"/>
            <c:invertIfNegative val="0"/>
            <c:bubble3D val="0"/>
            <c:spPr>
              <a:solidFill>
                <a:srgbClr val="F8C236"/>
              </a:solidFill>
              <a:ln>
                <a:solidFill>
                  <a:schemeClr val="bg2">
                    <a:lumMod val="9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41-4636-AFAD-CF557FACC1D6}"/>
              </c:ext>
            </c:extLst>
          </c:dPt>
          <c:dPt>
            <c:idx val="3"/>
            <c:invertIfNegative val="0"/>
            <c:bubble3D val="0"/>
            <c:spPr>
              <a:solidFill>
                <a:srgbClr val="F8C236"/>
              </a:solidFill>
              <a:ln>
                <a:solidFill>
                  <a:schemeClr val="bg2">
                    <a:lumMod val="9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41-4636-AFAD-CF557FACC1D6}"/>
              </c:ext>
            </c:extLst>
          </c:dPt>
          <c:dPt>
            <c:idx val="4"/>
            <c:invertIfNegative val="0"/>
            <c:bubble3D val="0"/>
            <c:spPr>
              <a:solidFill>
                <a:srgbClr val="F8C236"/>
              </a:solidFill>
              <a:ln>
                <a:solidFill>
                  <a:schemeClr val="bg2">
                    <a:lumMod val="9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441-4636-AFAD-CF557FACC1D6}"/>
              </c:ext>
            </c:extLst>
          </c:dPt>
          <c:dPt>
            <c:idx val="5"/>
            <c:invertIfNegative val="0"/>
            <c:bubble3D val="0"/>
            <c:spPr>
              <a:solidFill>
                <a:srgbClr val="E36024"/>
              </a:solidFill>
              <a:ln>
                <a:solidFill>
                  <a:schemeClr val="bg2">
                    <a:lumMod val="9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441-4636-AFAD-CF557FACC1D6}"/>
              </c:ext>
            </c:extLst>
          </c:dPt>
          <c:dPt>
            <c:idx val="6"/>
            <c:invertIfNegative val="0"/>
            <c:bubble3D val="0"/>
            <c:spPr>
              <a:solidFill>
                <a:srgbClr val="E36024"/>
              </a:solidFill>
              <a:ln>
                <a:solidFill>
                  <a:schemeClr val="bg2">
                    <a:lumMod val="9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441-4636-AFAD-CF557FACC1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595959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'Q2'!$V$32:$V$38</c:f>
              <c:strCache>
                <c:ptCount val="7"/>
                <c:pt idx="0">
                  <c:v>Tunisia</c:v>
                </c:pt>
                <c:pt idx="1">
                  <c:v>South Africa</c:v>
                </c:pt>
                <c:pt idx="2">
                  <c:v>Malawi</c:v>
                </c:pt>
                <c:pt idx="3">
                  <c:v>Uganda</c:v>
                </c:pt>
                <c:pt idx="4">
                  <c:v>Nigeria</c:v>
                </c:pt>
                <c:pt idx="5">
                  <c:v>Kenya</c:v>
                </c:pt>
                <c:pt idx="6">
                  <c:v>Etiopia</c:v>
                </c:pt>
              </c:strCache>
            </c:strRef>
          </c:cat>
          <c:val>
            <c:numRef>
              <c:f>'Q2'!$W$32:$W$38</c:f>
              <c:numCache>
                <c:formatCode>#,##0</c:formatCode>
                <c:ptCount val="7"/>
                <c:pt idx="0">
                  <c:v>576000</c:v>
                </c:pt>
                <c:pt idx="1">
                  <c:v>2651250</c:v>
                </c:pt>
                <c:pt idx="2">
                  <c:v>4839000</c:v>
                </c:pt>
                <c:pt idx="3">
                  <c:v>7702666</c:v>
                </c:pt>
                <c:pt idx="4">
                  <c:v>9898300</c:v>
                </c:pt>
                <c:pt idx="5">
                  <c:v>12022500</c:v>
                </c:pt>
                <c:pt idx="6">
                  <c:v>26469500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D441-4636-AFAD-CF557FACC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288640"/>
        <c:axId val="168290176"/>
      </c:barChart>
      <c:catAx>
        <c:axId val="16828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0" i="0">
                <a:solidFill>
                  <a:srgbClr val="595959"/>
                </a:solidFill>
              </a:defRPr>
            </a:pPr>
            <a:endParaRPr lang="en-US"/>
          </a:p>
        </c:txPr>
        <c:crossAx val="168290176"/>
        <c:crosses val="autoZero"/>
        <c:auto val="1"/>
        <c:lblAlgn val="ctr"/>
        <c:lblOffset val="100"/>
        <c:noMultiLvlLbl val="0"/>
      </c:catAx>
      <c:valAx>
        <c:axId val="1682901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68288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2D37C"/>
            </a:solidFill>
          </c:spPr>
          <c:invertIfNegative val="0"/>
          <c:dLbls>
            <c:dLbl>
              <c:idx val="0"/>
              <c:layout>
                <c:manualLayout>
                  <c:x val="1.6666666666666701E-2"/>
                  <c:y val="0.16203703703703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36B-453E-8CE1-8564B4F99E7F}"/>
                </c:ext>
              </c:extLst>
            </c:dLbl>
            <c:dLbl>
              <c:idx val="1"/>
              <c:layout>
                <c:manualLayout>
                  <c:x val="5.5555555555555497E-3"/>
                  <c:y val="0.11111111111111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36B-453E-8CE1-8564B4F99E7F}"/>
                </c:ext>
              </c:extLst>
            </c:dLbl>
            <c:dLbl>
              <c:idx val="2"/>
              <c:layout>
                <c:manualLayout>
                  <c:x val="5.5555555555555497E-3"/>
                  <c:y val="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36B-453E-8CE1-8564B4F99E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'Q5'!$L$82:$L$84</c:f>
              <c:strCache>
                <c:ptCount val="3"/>
                <c:pt idx="0">
                  <c:v>SOUTH AFRICA</c:v>
                </c:pt>
                <c:pt idx="1">
                  <c:v>TUNISIA</c:v>
                </c:pt>
                <c:pt idx="2">
                  <c:v>ETHIOPIA</c:v>
                </c:pt>
              </c:strCache>
            </c:strRef>
          </c:cat>
          <c:val>
            <c:numRef>
              <c:f>'Q5'!$M$82:$M$84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36B-453E-8CE1-8564B4F99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376960"/>
        <c:axId val="168391040"/>
        <c:axId val="0"/>
      </c:bar3DChart>
      <c:catAx>
        <c:axId val="168376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95959"/>
                </a:solidFill>
              </a:defRPr>
            </a:pPr>
            <a:endParaRPr lang="en-US"/>
          </a:p>
        </c:txPr>
        <c:crossAx val="168391040"/>
        <c:crosses val="autoZero"/>
        <c:auto val="1"/>
        <c:lblAlgn val="ctr"/>
        <c:lblOffset val="100"/>
        <c:noMultiLvlLbl val="0"/>
      </c:catAx>
      <c:valAx>
        <c:axId val="168391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8376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4B-4674-B555-760E4E4E41BC}"/>
              </c:ext>
            </c:extLst>
          </c:dPt>
          <c:dPt>
            <c:idx val="1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F4B-4674-B555-760E4E4E41BC}"/>
              </c:ext>
            </c:extLst>
          </c:dPt>
          <c:dLbls>
            <c:dLbl>
              <c:idx val="0"/>
              <c:layout>
                <c:manualLayout>
                  <c:x val="-0.23718413233291799"/>
                  <c:y val="-0.434448559769004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0"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F4B-4674-B555-760E4E4E41BC}"/>
                </c:ext>
              </c:extLst>
            </c:dLbl>
            <c:dLbl>
              <c:idx val="1"/>
              <c:layout>
                <c:manualLayout>
                  <c:x val="0.17773765119257201"/>
                  <c:y val="0.156293893592189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0"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F4B-4674-B555-760E4E4E4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multiLvlStrRef>
              <c:f>'Q1'!$R$74:$S$75</c:f>
              <c:multiLvlStrCache>
                <c:ptCount val="2"/>
                <c:lvl>
                  <c:pt idx="0">
                    <c:v>yes</c:v>
                  </c:pt>
                  <c:pt idx="1">
                    <c:v>no</c:v>
                  </c:pt>
                </c:lvl>
                <c:lvl>
                  <c:pt idx="0">
                    <c:v>availability of pediatric radiologists</c:v>
                  </c:pt>
                </c:lvl>
              </c:multiLvlStrCache>
            </c:multiLvlStrRef>
          </c:cat>
          <c:val>
            <c:numRef>
              <c:f>'Q1'!$R$76:$S$76</c:f>
              <c:numCache>
                <c:formatCode>General</c:formatCode>
                <c:ptCount val="2"/>
                <c:pt idx="0">
                  <c:v>13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F4B-4674-B555-760E4E4E4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801557592186201E-2"/>
          <c:y val="3.63792873348458E-2"/>
          <c:w val="0.63071272821666502"/>
          <c:h val="0.92431539208283897"/>
        </c:manualLayout>
      </c:layout>
      <c:pie3DChart>
        <c:varyColors val="1"/>
        <c:ser>
          <c:idx val="0"/>
          <c:order val="0"/>
          <c:spPr>
            <a:solidFill>
              <a:srgbClr val="ED7D31"/>
            </a:solidFill>
          </c:spPr>
          <c:explosion val="23"/>
          <c:dPt>
            <c:idx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9D-462E-BD0F-0FDD4AD27BD1}"/>
              </c:ext>
            </c:extLst>
          </c:dPt>
          <c:dPt>
            <c:idx val="1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9D-462E-BD0F-0FDD4AD27BD1}"/>
              </c:ext>
            </c:extLst>
          </c:dPt>
          <c:dPt>
            <c:idx val="2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9D-462E-BD0F-0FDD4AD27BD1}"/>
              </c:ext>
            </c:extLst>
          </c:dPt>
          <c:dPt>
            <c:idx val="3"/>
            <c:bubble3D val="0"/>
            <c:spPr>
              <a:solidFill>
                <a:srgbClr val="4F95D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9D-462E-BD0F-0FDD4AD27BD1}"/>
              </c:ext>
            </c:extLst>
          </c:dPt>
          <c:dLbls>
            <c:dLbl>
              <c:idx val="0"/>
              <c:layout>
                <c:manualLayout>
                  <c:x val="-0.100565724366421"/>
                  <c:y val="0.16819507731025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49D-462E-BD0F-0FDD4AD27BD1}"/>
                </c:ext>
              </c:extLst>
            </c:dLbl>
            <c:dLbl>
              <c:idx val="1"/>
              <c:layout>
                <c:manualLayout>
                  <c:x val="-0.182585947248397"/>
                  <c:y val="-0.116838763798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49D-462E-BD0F-0FDD4AD27BD1}"/>
                </c:ext>
              </c:extLst>
            </c:dLbl>
            <c:dLbl>
              <c:idx val="2"/>
              <c:layout>
                <c:manualLayout>
                  <c:x val="0.20724495503635801"/>
                  <c:y val="-0.309144344245105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49D-462E-BD0F-0FDD4AD27BD1}"/>
                </c:ext>
              </c:extLst>
            </c:dLbl>
            <c:dLbl>
              <c:idx val="3"/>
              <c:layout>
                <c:manualLayout>
                  <c:x val="4.5233509745708E-2"/>
                  <c:y val="0.15875693504413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49D-462E-BD0F-0FDD4AD27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'Q2'!$B$204:$B$207</c:f>
              <c:strCache>
                <c:ptCount val="4"/>
                <c:pt idx="0">
                  <c:v>1-2 YEAR FELLOWSHIP</c:v>
                </c:pt>
                <c:pt idx="1">
                  <c:v>APPRENTICESHIP</c:v>
                </c:pt>
                <c:pt idx="2">
                  <c:v>!-2 YEAR FELLOWSIP OR APPRENTICESHIP</c:v>
                </c:pt>
                <c:pt idx="3">
                  <c:v>APPRENTICESHIP OR  OPTIONAL PEDIATRIC RADIOLOGY TRAINING DURING 4th /5th yr OF RADIOLOGY RESIDENCE</c:v>
                </c:pt>
              </c:strCache>
            </c:strRef>
          </c:cat>
          <c:val>
            <c:numRef>
              <c:f>'Q2'!$C$204:$C$207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49D-462E-BD0F-0FDD4AD27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E6612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4F-48E2-AC13-28AAB35B74D0}"/>
              </c:ext>
            </c:extLst>
          </c:dPt>
          <c:dPt>
            <c:idx val="1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4F-48E2-AC13-28AAB35B74D0}"/>
              </c:ext>
            </c:extLst>
          </c:dPt>
          <c:dPt>
            <c:idx val="3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4F-48E2-AC13-28AAB35B74D0}"/>
              </c:ext>
            </c:extLst>
          </c:dPt>
          <c:dPt>
            <c:idx val="4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E4F-48E2-AC13-28AAB35B74D0}"/>
              </c:ext>
            </c:extLst>
          </c:dPt>
          <c:dPt>
            <c:idx val="5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E4F-48E2-AC13-28AAB35B74D0}"/>
              </c:ext>
            </c:extLst>
          </c:dPt>
          <c:dPt>
            <c:idx val="6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E4F-48E2-AC13-28AAB35B74D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E4F-48E2-AC13-28AAB35B74D0}"/>
              </c:ext>
            </c:extLst>
          </c:dPt>
          <c:dPt>
            <c:idx val="8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E4F-48E2-AC13-28AAB35B74D0}"/>
              </c:ext>
            </c:extLst>
          </c:dPt>
          <c:dPt>
            <c:idx val="9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E4F-48E2-AC13-28AAB35B74D0}"/>
              </c:ext>
            </c:extLst>
          </c:dPt>
          <c:dPt>
            <c:idx val="10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E4F-48E2-AC13-28AAB35B74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'Q2'!$B$79:$B$91</c:f>
              <c:strCache>
                <c:ptCount val="13"/>
                <c:pt idx="0">
                  <c:v>China *</c:v>
                </c:pt>
                <c:pt idx="1">
                  <c:v>Korea</c:v>
                </c:pt>
                <c:pt idx="2">
                  <c:v>Australia</c:v>
                </c:pt>
                <c:pt idx="3">
                  <c:v>Japan</c:v>
                </c:pt>
                <c:pt idx="4">
                  <c:v>Phillipines</c:v>
                </c:pt>
                <c:pt idx="5">
                  <c:v>Israel</c:v>
                </c:pt>
                <c:pt idx="6">
                  <c:v>Singapore</c:v>
                </c:pt>
                <c:pt idx="7">
                  <c:v>Hong Kong</c:v>
                </c:pt>
                <c:pt idx="8">
                  <c:v>Oman</c:v>
                </c:pt>
                <c:pt idx="9">
                  <c:v>Sri Lanka</c:v>
                </c:pt>
                <c:pt idx="10">
                  <c:v>Pakistan</c:v>
                </c:pt>
                <c:pt idx="11">
                  <c:v>Jordan</c:v>
                </c:pt>
                <c:pt idx="12">
                  <c:v>India**</c:v>
                </c:pt>
              </c:strCache>
            </c:strRef>
          </c:cat>
          <c:val>
            <c:numRef>
              <c:f>'Q2'!$C$79:$C$91</c:f>
              <c:numCache>
                <c:formatCode>General</c:formatCode>
                <c:ptCount val="13"/>
                <c:pt idx="0">
                  <c:v>100</c:v>
                </c:pt>
                <c:pt idx="1">
                  <c:v>52</c:v>
                </c:pt>
                <c:pt idx="2">
                  <c:v>35</c:v>
                </c:pt>
                <c:pt idx="3">
                  <c:v>30</c:v>
                </c:pt>
                <c:pt idx="4">
                  <c:v>22</c:v>
                </c:pt>
                <c:pt idx="5">
                  <c:v>20</c:v>
                </c:pt>
                <c:pt idx="6">
                  <c:v>10</c:v>
                </c:pt>
                <c:pt idx="7">
                  <c:v>9</c:v>
                </c:pt>
                <c:pt idx="8">
                  <c:v>9</c:v>
                </c:pt>
                <c:pt idx="9">
                  <c:v>7</c:v>
                </c:pt>
                <c:pt idx="10">
                  <c:v>7</c:v>
                </c:pt>
                <c:pt idx="1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BE4F-48E2-AC13-28AAB35B7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674816"/>
        <c:axId val="170676608"/>
        <c:axId val="0"/>
      </c:bar3DChart>
      <c:catAx>
        <c:axId val="170674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95959"/>
                </a:solidFill>
              </a:defRPr>
            </a:pPr>
            <a:endParaRPr lang="en-US"/>
          </a:p>
        </c:txPr>
        <c:crossAx val="170676608"/>
        <c:crosses val="autoZero"/>
        <c:auto val="1"/>
        <c:lblAlgn val="ctr"/>
        <c:lblOffset val="100"/>
        <c:noMultiLvlLbl val="0"/>
      </c:catAx>
      <c:valAx>
        <c:axId val="170676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06748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'Q2'!$C$118</c:f>
              <c:strCache>
                <c:ptCount val="1"/>
              </c:strCache>
            </c:strRef>
          </c:tx>
          <c:spPr>
            <a:solidFill>
              <a:srgbClr val="E6612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88-4735-936A-F0BF9F9BDC42}"/>
              </c:ext>
            </c:extLst>
          </c:dPt>
          <c:dPt>
            <c:idx val="1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88-4735-936A-F0BF9F9BDC42}"/>
              </c:ext>
            </c:extLst>
          </c:dPt>
          <c:dPt>
            <c:idx val="2"/>
            <c:invertIfNegative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88-4735-936A-F0BF9F9BDC42}"/>
              </c:ext>
            </c:extLst>
          </c:dPt>
          <c:dPt>
            <c:idx val="3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488-4735-936A-F0BF9F9BDC42}"/>
              </c:ext>
            </c:extLst>
          </c:dPt>
          <c:dPt>
            <c:idx val="4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488-4735-936A-F0BF9F9BDC42}"/>
              </c:ext>
            </c:extLst>
          </c:dPt>
          <c:dPt>
            <c:idx val="6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488-4735-936A-F0BF9F9BDC42}"/>
              </c:ext>
            </c:extLst>
          </c:dPt>
          <c:dPt>
            <c:idx val="7"/>
            <c:invertIfNegative val="0"/>
            <c:bubble3D val="0"/>
            <c:spPr>
              <a:solidFill>
                <a:srgbClr val="E3602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488-4735-936A-F0BF9F9BDC42}"/>
              </c:ext>
            </c:extLst>
          </c:dPt>
          <c:dPt>
            <c:idx val="8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488-4735-936A-F0BF9F9BDC42}"/>
              </c:ext>
            </c:extLst>
          </c:dPt>
          <c:dPt>
            <c:idx val="9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488-4735-936A-F0BF9F9BDC42}"/>
              </c:ext>
            </c:extLst>
          </c:dPt>
          <c:dPt>
            <c:idx val="10"/>
            <c:invertIfNegative val="0"/>
            <c:bubble3D val="0"/>
            <c:spPr>
              <a:solidFill>
                <a:srgbClr val="73D6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488-4735-936A-F0BF9F9BDC42}"/>
              </c:ext>
            </c:extLst>
          </c:dPt>
          <c:dPt>
            <c:idx val="11"/>
            <c:invertIfNegative val="0"/>
            <c:bubble3D val="0"/>
            <c:spPr>
              <a:solidFill>
                <a:srgbClr val="F8C23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488-4735-936A-F0BF9F9BDC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595959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'Q2'!$B$119:$B$131</c:f>
              <c:strCache>
                <c:ptCount val="12"/>
                <c:pt idx="0">
                  <c:v>Singapore</c:v>
                </c:pt>
                <c:pt idx="1">
                  <c:v>Oman</c:v>
                </c:pt>
                <c:pt idx="2">
                  <c:v>Hong Kong</c:v>
                </c:pt>
                <c:pt idx="3">
                  <c:v>Israel</c:v>
                </c:pt>
                <c:pt idx="4">
                  <c:v>China </c:v>
                </c:pt>
                <c:pt idx="5">
                  <c:v>Australia</c:v>
                </c:pt>
                <c:pt idx="6">
                  <c:v>Korea</c:v>
                </c:pt>
                <c:pt idx="7">
                  <c:v>Jordan</c:v>
                </c:pt>
                <c:pt idx="8">
                  <c:v>Japan</c:v>
                </c:pt>
                <c:pt idx="9">
                  <c:v>Sri Lanka</c:v>
                </c:pt>
                <c:pt idx="10">
                  <c:v>Phillipines</c:v>
                </c:pt>
                <c:pt idx="11">
                  <c:v>Pakistan</c:v>
                </c:pt>
              </c:strCache>
            </c:strRef>
          </c:cat>
          <c:val>
            <c:numRef>
              <c:f>'Q2'!$C$119:$C$131</c:f>
              <c:numCache>
                <c:formatCode>#,##0</c:formatCode>
                <c:ptCount val="13"/>
                <c:pt idx="0">
                  <c:v>122700</c:v>
                </c:pt>
                <c:pt idx="1">
                  <c:v>129666</c:v>
                </c:pt>
                <c:pt idx="2">
                  <c:v>137111</c:v>
                </c:pt>
                <c:pt idx="3">
                  <c:v>143450</c:v>
                </c:pt>
                <c:pt idx="4">
                  <c:v>158022</c:v>
                </c:pt>
                <c:pt idx="5">
                  <c:v>170542</c:v>
                </c:pt>
                <c:pt idx="6">
                  <c:v>198057</c:v>
                </c:pt>
                <c:pt idx="7">
                  <c:v>690800</c:v>
                </c:pt>
                <c:pt idx="8">
                  <c:v>741100</c:v>
                </c:pt>
                <c:pt idx="9">
                  <c:v>953714</c:v>
                </c:pt>
                <c:pt idx="10">
                  <c:v>1922545</c:v>
                </c:pt>
                <c:pt idx="11">
                  <c:v>2500000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488-4735-936A-F0BF9F9BD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798080"/>
        <c:axId val="170799872"/>
        <c:axId val="0"/>
      </c:bar3DChart>
      <c:catAx>
        <c:axId val="170798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95959"/>
                </a:solidFill>
              </a:defRPr>
            </a:pPr>
            <a:endParaRPr lang="en-US"/>
          </a:p>
        </c:txPr>
        <c:crossAx val="170799872"/>
        <c:crosses val="autoZero"/>
        <c:auto val="1"/>
        <c:lblAlgn val="ctr"/>
        <c:lblOffset val="100"/>
        <c:noMultiLvlLbl val="0"/>
      </c:catAx>
      <c:valAx>
        <c:axId val="17079987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07980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0.16144</cdr:x>
      <cdr:y>0.30726</cdr:y>
    </cdr:from>
    <cdr:to>
      <cdr:x>0.28232</cdr:x>
      <cdr:y>0.6165</cdr:y>
    </cdr:to>
    <cdr:sp macro="" textlink="">
      <cdr:nvSpPr>
        <cdr:cNvPr id="2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876005" y="1611588"/>
          <a:ext cx="1404686" cy="1621995"/>
        </a:xfrm>
        <a:prstGeom xmlns:a="http://schemas.openxmlformats.org/drawingml/2006/main" prst="rect">
          <a:avLst/>
        </a:prstGeom>
        <a:ln xmlns:a="http://schemas.openxmlformats.org/drawingml/2006/main" w="38100" cmpd="sng">
          <a:noFill/>
        </a:ln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lvl1pPr marL="342900" indent="-342900" algn="l" defTabSz="457200" rtl="0" eaLnBrk="1" latinLnBrk="0" hangingPunct="1">
            <a:spcBef>
              <a:spcPct val="20000"/>
            </a:spcBef>
            <a:buFont typeface="Arial"/>
            <a:buChar char="•"/>
            <a:defRPr sz="32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742950" indent="-285750" algn="l" defTabSz="457200" rtl="0" eaLnBrk="1" latinLnBrk="0" hangingPunct="1">
            <a:spcBef>
              <a:spcPct val="20000"/>
            </a:spcBef>
            <a:buFont typeface="Arial"/>
            <a:buChar char="–"/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457200" rtl="0" eaLnBrk="1" latinLnBrk="0" hangingPunct="1">
            <a:spcBef>
              <a:spcPct val="20000"/>
            </a:spcBef>
            <a:buFont typeface="Arial"/>
            <a:buChar char="–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457200" rtl="0" eaLnBrk="1" latinLnBrk="0" hangingPunct="1">
            <a:spcBef>
              <a:spcPct val="20000"/>
            </a:spcBef>
            <a:buFont typeface="Arial"/>
            <a:buChar char="»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endParaRPr lang="es-ES" sz="1400" dirty="0">
            <a:solidFill>
              <a:srgbClr val="FFFFFF"/>
            </a:solidFill>
          </a:endParaRPr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CHINA</a:t>
          </a:r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KOREA</a:t>
          </a:r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OMAN</a:t>
          </a:r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SINGAPORE</a:t>
          </a:r>
        </a:p>
      </cdr:txBody>
    </cdr:sp>
  </cdr:relSizeAnchor>
  <cdr:relSizeAnchor xmlns:cdr="http://schemas.openxmlformats.org/drawingml/2006/chartDrawing">
    <cdr:from>
      <cdr:x>0.39866</cdr:x>
      <cdr:y>0.1409</cdr:y>
    </cdr:from>
    <cdr:to>
      <cdr:x>0.51954</cdr:x>
      <cdr:y>0.25015</cdr:y>
    </cdr:to>
    <cdr:sp macro="" textlink="">
      <cdr:nvSpPr>
        <cdr:cNvPr id="3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632614" y="739023"/>
          <a:ext cx="1404686" cy="573027"/>
        </a:xfrm>
        <a:prstGeom xmlns:a="http://schemas.openxmlformats.org/drawingml/2006/main" prst="rect">
          <a:avLst/>
        </a:prstGeom>
        <a:ln xmlns:a="http://schemas.openxmlformats.org/drawingml/2006/main" w="38100" cmpd="sng">
          <a:noFill/>
        </a:ln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AUSTRALIA</a:t>
          </a:r>
        </a:p>
        <a:p xmlns:a="http://schemas.openxmlformats.org/drawingml/2006/main">
          <a:pPr marL="0" indent="0" algn="ctr">
            <a:lnSpc>
              <a:spcPct val="70000"/>
            </a:lnSpc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JORDAN</a:t>
          </a:r>
          <a:endParaRPr lang="en-US" sz="1600" b="1" dirty="0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0.33267</cdr:x>
      <cdr:y>0.46526</cdr:y>
    </cdr:from>
    <cdr:to>
      <cdr:x>0.45355</cdr:x>
      <cdr:y>0.73889</cdr:y>
    </cdr:to>
    <cdr:sp macro="" textlink="">
      <cdr:nvSpPr>
        <cdr:cNvPr id="4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3865814" y="2440347"/>
          <a:ext cx="1404686" cy="1435216"/>
        </a:xfrm>
        <a:prstGeom xmlns:a="http://schemas.openxmlformats.org/drawingml/2006/main" prst="rect">
          <a:avLst/>
        </a:prstGeom>
        <a:ln xmlns:a="http://schemas.openxmlformats.org/drawingml/2006/main" w="38100" cmpd="sng">
          <a:noFill/>
        </a:ln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endParaRPr lang="es-ES" sz="1600" dirty="0">
            <a:solidFill>
              <a:srgbClr val="FFFFFF"/>
            </a:solidFill>
          </a:endParaRPr>
        </a:p>
        <a:p xmlns:a="http://schemas.openxmlformats.org/drawingml/2006/main">
          <a:pPr marL="0" indent="0">
            <a:lnSpc>
              <a:spcPct val="70000"/>
            </a:lnSpc>
            <a:spcAft>
              <a:spcPts val="12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ISRAEL</a:t>
          </a:r>
        </a:p>
        <a:p xmlns:a="http://schemas.openxmlformats.org/drawingml/2006/main">
          <a:pPr marL="0" indent="0">
            <a:lnSpc>
              <a:spcPct val="70000"/>
            </a:lnSpc>
            <a:spcAft>
              <a:spcPts val="12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SRI LANKA</a:t>
          </a:r>
        </a:p>
        <a:p xmlns:a="http://schemas.openxmlformats.org/drawingml/2006/main">
          <a:pPr marL="0" indent="0">
            <a:lnSpc>
              <a:spcPct val="70000"/>
            </a:lnSpc>
            <a:spcAft>
              <a:spcPts val="12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600" b="1" dirty="0">
              <a:solidFill>
                <a:srgbClr val="FFFFFF"/>
              </a:solidFill>
            </a:rPr>
            <a:t>PHILLIPINES </a:t>
          </a:r>
        </a:p>
        <a:p xmlns:a="http://schemas.openxmlformats.org/drawingml/2006/main">
          <a:pPr marL="0" indent="0">
            <a:lnSpc>
              <a:spcPct val="70000"/>
            </a:lnSpc>
            <a:buClr>
              <a:schemeClr val="accent1">
                <a:lumMod val="75000"/>
              </a:schemeClr>
            </a:buClr>
            <a:buNone/>
          </a:pPr>
          <a:endParaRPr lang="en-US" sz="1400" b="1" dirty="0">
            <a:solidFill>
              <a:srgbClr val="404040"/>
            </a:solidFill>
            <a:latin typeface="Comic Sans MS" panose="030F0702030302020204" pitchFamily="66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0.2191</cdr:x>
      <cdr:y>0.12713</cdr:y>
    </cdr:from>
    <cdr:to>
      <cdr:x>0.33513</cdr:x>
      <cdr:y>0.26943</cdr:y>
    </cdr:to>
    <cdr:sp macro="" textlink="">
      <cdr:nvSpPr>
        <cdr:cNvPr id="4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615630" y="770152"/>
          <a:ext cx="1385211" cy="862012"/>
        </a:xfrm>
        <a:prstGeom xmlns:a="http://schemas.openxmlformats.org/drawingml/2006/main" prst="rect">
          <a:avLst/>
        </a:prstGeom>
        <a:ln xmlns:a="http://schemas.openxmlformats.org/drawingml/2006/main" w="38100" cmpd="sng">
          <a:noFill/>
        </a:ln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endParaRPr lang="es-ES" sz="1400" dirty="0"/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400" b="1" dirty="0">
              <a:solidFill>
                <a:srgbClr val="FFFFFF"/>
              </a:solidFill>
            </a:rPr>
            <a:t>SPAIN</a:t>
          </a:r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400" b="1" dirty="0">
              <a:solidFill>
                <a:srgbClr val="FFFFFF"/>
              </a:solidFill>
            </a:rPr>
            <a:t>ROMANIA</a:t>
          </a:r>
          <a:endParaRPr lang="en-US" sz="1200" b="1" dirty="0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0.05849</cdr:x>
      <cdr:y>0.37152</cdr:y>
    </cdr:from>
    <cdr:to>
      <cdr:x>0.17453</cdr:x>
      <cdr:y>0.5809</cdr:y>
    </cdr:to>
    <cdr:sp macro="" textlink="">
      <cdr:nvSpPr>
        <cdr:cNvPr id="3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698286" y="2250630"/>
          <a:ext cx="1385211" cy="1268411"/>
        </a:xfrm>
        <a:prstGeom xmlns:a="http://schemas.openxmlformats.org/drawingml/2006/main" prst="rect">
          <a:avLst/>
        </a:prstGeom>
        <a:ln xmlns:a="http://schemas.openxmlformats.org/drawingml/2006/main" w="38100" cmpd="sng">
          <a:noFill/>
        </a:ln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endParaRPr lang="es-ES" sz="1400" dirty="0"/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400" b="1" dirty="0">
              <a:solidFill>
                <a:srgbClr val="FFFFFF"/>
              </a:solidFill>
            </a:rPr>
            <a:t>FRANCE</a:t>
          </a:r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400" b="1" dirty="0">
              <a:solidFill>
                <a:srgbClr val="FFFFFF"/>
              </a:solidFill>
            </a:rPr>
            <a:t>HUNGARY</a:t>
          </a:r>
          <a:endParaRPr lang="en-US" sz="1200" b="1" dirty="0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0.10509</cdr:x>
      <cdr:y>0.21562</cdr:y>
    </cdr:from>
    <cdr:to>
      <cdr:x>0.22112</cdr:x>
      <cdr:y>0.425</cdr:y>
    </cdr:to>
    <cdr:sp macro="" textlink="">
      <cdr:nvSpPr>
        <cdr:cNvPr id="2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254570" y="1306206"/>
          <a:ext cx="1385211" cy="1268413"/>
        </a:xfrm>
        <a:prstGeom xmlns:a="http://schemas.openxmlformats.org/drawingml/2006/main" prst="rect">
          <a:avLst/>
        </a:prstGeom>
        <a:ln xmlns:a="http://schemas.openxmlformats.org/drawingml/2006/main" w="38100" cmpd="sng">
          <a:noFill/>
        </a:ln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endParaRPr lang="es-ES" sz="1400" b="1" dirty="0"/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400" b="1" dirty="0">
              <a:solidFill>
                <a:srgbClr val="FFFFFF"/>
              </a:solidFill>
            </a:rPr>
            <a:t>TURKEY</a:t>
          </a:r>
        </a:p>
        <a:p xmlns:a="http://schemas.openxmlformats.org/drawingml/2006/main">
          <a:pPr marL="0" indent="0" algn="ctr">
            <a:lnSpc>
              <a:spcPct val="70000"/>
            </a:lnSpc>
            <a:spcAft>
              <a:spcPts val="600"/>
            </a:spcAft>
            <a:buClr>
              <a:schemeClr val="accent1">
                <a:lumMod val="75000"/>
              </a:schemeClr>
            </a:buClr>
            <a:buNone/>
          </a:pPr>
          <a:r>
            <a:rPr lang="es-ES" sz="1400" b="1" dirty="0">
              <a:solidFill>
                <a:srgbClr val="FFFFFF"/>
              </a:solidFill>
            </a:rPr>
            <a:t>UK</a:t>
          </a:r>
        </a:p>
        <a:p xmlns:a="http://schemas.openxmlformats.org/drawingml/2006/main">
          <a:pPr marL="0" indent="0">
            <a:lnSpc>
              <a:spcPct val="70000"/>
            </a:lnSpc>
            <a:buClr>
              <a:schemeClr val="accent1">
                <a:lumMod val="75000"/>
              </a:schemeClr>
            </a:buClr>
            <a:buNone/>
          </a:pPr>
          <a:endParaRPr lang="en-US" sz="1400" dirty="0">
            <a:solidFill>
              <a:srgbClr val="404040"/>
            </a:solidFill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0.62847</cdr:x>
      <cdr:y>0.20082</cdr:y>
    </cdr:from>
    <cdr:to>
      <cdr:x>0.92128</cdr:x>
      <cdr:y>0.86386</cdr:y>
    </cdr:to>
    <cdr:grpSp>
      <cdr:nvGrpSpPr>
        <cdr:cNvPr id="5" name="Agrupar 4"/>
        <cdr:cNvGrpSpPr/>
      </cdr:nvGrpSpPr>
      <cdr:grpSpPr>
        <a:xfrm xmlns:a="http://schemas.openxmlformats.org/drawingml/2006/main">
          <a:off x="7502675" y="1216547"/>
          <a:ext cx="3495566" cy="4016630"/>
          <a:chOff x="3810723" y="-2033970"/>
          <a:chExt cx="3965770" cy="3876048"/>
        </a:xfrm>
      </cdr:grpSpPr>
      <cdr:sp macro="" textlink="">
        <cdr:nvSpPr>
          <cdr:cNvPr id="6" name="Rectángulo redondeado 5"/>
          <cdr:cNvSpPr/>
        </cdr:nvSpPr>
        <cdr:spPr>
          <a:xfrm xmlns:a="http://schemas.openxmlformats.org/drawingml/2006/main">
            <a:off x="3810725" y="-2033970"/>
            <a:ext cx="481247" cy="376353"/>
          </a:xfrm>
          <a:prstGeom xmlns:a="http://schemas.openxmlformats.org/drawingml/2006/main" prst="roundRect">
            <a:avLst/>
          </a:prstGeom>
          <a:solidFill xmlns:a="http://schemas.openxmlformats.org/drawingml/2006/main">
            <a:srgbClr val="E36024"/>
          </a:solidFill>
          <a:ln xmlns:a="http://schemas.openxmlformats.org/drawingml/2006/main">
            <a:solidFill>
              <a:schemeClr val="bg2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s-ES" sz="1600" dirty="0">
              <a:solidFill>
                <a:srgbClr val="595959"/>
              </a:solidFill>
            </a:endParaRPr>
          </a:p>
        </cdr:txBody>
      </cdr:sp>
      <cdr:sp macro="" textlink="">
        <cdr:nvSpPr>
          <cdr:cNvPr id="7" name="Rectángulo 6"/>
          <cdr:cNvSpPr/>
        </cdr:nvSpPr>
        <cdr:spPr>
          <a:xfrm xmlns:a="http://schemas.openxmlformats.org/drawingml/2006/main">
            <a:off x="4406449" y="-732031"/>
            <a:ext cx="3341199" cy="607869"/>
          </a:xfrm>
          <a:prstGeom xmlns:a="http://schemas.openxmlformats.org/drawingml/2006/main" prst="rect">
            <a:avLst/>
          </a:prstGeom>
          <a:ln xmlns:a="http://schemas.openxmlformats.org/drawingml/2006/main">
            <a:solidFill>
              <a:schemeClr val="bg2"/>
            </a:solidFill>
          </a:ln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>
              <a:lnSpc>
                <a:spcPct val="110000"/>
              </a:lnSpc>
            </a:pPr>
            <a:r>
              <a:rPr lang="es-ES" sz="1600" dirty="0">
                <a:solidFill>
                  <a:srgbClr val="595959"/>
                </a:solidFill>
              </a:rPr>
              <a:t>1-2yr FELLOWSHIP OR APPRENTICESHIP</a:t>
            </a:r>
          </a:p>
        </cdr:txBody>
      </cdr:sp>
      <cdr:sp macro="" textlink="">
        <cdr:nvSpPr>
          <cdr:cNvPr id="8" name="Rectángulo 7"/>
          <cdr:cNvSpPr/>
        </cdr:nvSpPr>
        <cdr:spPr>
          <a:xfrm xmlns:a="http://schemas.openxmlformats.org/drawingml/2006/main">
            <a:off x="4412280" y="-2023092"/>
            <a:ext cx="3299346" cy="346505"/>
          </a:xfrm>
          <a:prstGeom xmlns:a="http://schemas.openxmlformats.org/drawingml/2006/main" prst="rect">
            <a:avLst/>
          </a:prstGeom>
          <a:ln xmlns:a="http://schemas.openxmlformats.org/drawingml/2006/main">
            <a:solidFill>
              <a:schemeClr val="bg2"/>
            </a:solidFill>
          </a:ln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>
              <a:lnSpc>
                <a:spcPct val="110000"/>
              </a:lnSpc>
            </a:pPr>
            <a:r>
              <a:rPr lang="es-ES" sz="1600" dirty="0">
                <a:solidFill>
                  <a:srgbClr val="595959"/>
                </a:solidFill>
              </a:rPr>
              <a:t>1-2yr FELLOWSHIP</a:t>
            </a:r>
          </a:p>
        </cdr:txBody>
      </cdr:sp>
      <cdr:sp macro="" textlink="">
        <cdr:nvSpPr>
          <cdr:cNvPr id="9" name="Rectángulo 8"/>
          <cdr:cNvSpPr/>
        </cdr:nvSpPr>
        <cdr:spPr>
          <a:xfrm xmlns:a="http://schemas.openxmlformats.org/drawingml/2006/main">
            <a:off x="4453085" y="-1374410"/>
            <a:ext cx="3280154" cy="346505"/>
          </a:xfrm>
          <a:prstGeom xmlns:a="http://schemas.openxmlformats.org/drawingml/2006/main" prst="rect">
            <a:avLst/>
          </a:prstGeom>
          <a:ln xmlns:a="http://schemas.openxmlformats.org/drawingml/2006/main">
            <a:solidFill>
              <a:schemeClr val="bg2"/>
            </a:solidFill>
          </a:ln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>
              <a:lnSpc>
                <a:spcPct val="110000"/>
              </a:lnSpc>
            </a:pPr>
            <a:r>
              <a:rPr lang="es-ES" sz="1600" dirty="0">
                <a:solidFill>
                  <a:srgbClr val="595959"/>
                </a:solidFill>
              </a:rPr>
              <a:t>APPRENTICESHIP</a:t>
            </a:r>
          </a:p>
        </cdr:txBody>
      </cdr:sp>
      <cdr:sp macro="" textlink="">
        <cdr:nvSpPr>
          <cdr:cNvPr id="10" name="Rectángulo 9"/>
          <cdr:cNvSpPr/>
        </cdr:nvSpPr>
        <cdr:spPr>
          <a:xfrm xmlns:a="http://schemas.openxmlformats.org/drawingml/2006/main">
            <a:off x="4420676" y="140220"/>
            <a:ext cx="3341380" cy="607877"/>
          </a:xfrm>
          <a:prstGeom xmlns:a="http://schemas.openxmlformats.org/drawingml/2006/main" prst="rect">
            <a:avLst/>
          </a:prstGeom>
          <a:ln xmlns:a="http://schemas.openxmlformats.org/drawingml/2006/main">
            <a:solidFill>
              <a:schemeClr val="bg2"/>
            </a:solidFill>
          </a:ln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>
              <a:lnSpc>
                <a:spcPct val="110000"/>
              </a:lnSpc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OPTIONAL TRAINING 4th-5th YR RESIDENCY</a:t>
            </a:r>
          </a:p>
        </cdr:txBody>
      </cdr:sp>
      <cdr:sp macro="" textlink="">
        <cdr:nvSpPr>
          <cdr:cNvPr id="11" name="Rectángulo redondeado 10"/>
          <cdr:cNvSpPr/>
        </cdr:nvSpPr>
        <cdr:spPr>
          <a:xfrm xmlns:a="http://schemas.openxmlformats.org/drawingml/2006/main">
            <a:off x="3810723" y="-612466"/>
            <a:ext cx="481247" cy="376353"/>
          </a:xfrm>
          <a:prstGeom xmlns:a="http://schemas.openxmlformats.org/drawingml/2006/main" prst="roundRect">
            <a:avLst/>
          </a:prstGeom>
          <a:solidFill xmlns:a="http://schemas.openxmlformats.org/drawingml/2006/main">
            <a:srgbClr val="73D67D"/>
          </a:solidFill>
          <a:ln xmlns:a="http://schemas.openxmlformats.org/drawingml/2006/main">
            <a:solidFill>
              <a:schemeClr val="bg2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s-ES" sz="1600" dirty="0">
              <a:solidFill>
                <a:srgbClr val="595959"/>
              </a:solidFill>
            </a:endParaRPr>
          </a:p>
        </cdr:txBody>
      </cdr:sp>
      <cdr:sp macro="" textlink="">
        <cdr:nvSpPr>
          <cdr:cNvPr id="12" name="Rectángulo redondeado 11"/>
          <cdr:cNvSpPr/>
        </cdr:nvSpPr>
        <cdr:spPr>
          <a:xfrm xmlns:a="http://schemas.openxmlformats.org/drawingml/2006/main">
            <a:off x="3812694" y="-1356865"/>
            <a:ext cx="481247" cy="376353"/>
          </a:xfrm>
          <a:prstGeom xmlns:a="http://schemas.openxmlformats.org/drawingml/2006/main" prst="roundRect">
            <a:avLst/>
          </a:prstGeom>
          <a:solidFill xmlns:a="http://schemas.openxmlformats.org/drawingml/2006/main">
            <a:srgbClr val="F8C236"/>
          </a:solidFill>
          <a:ln xmlns:a="http://schemas.openxmlformats.org/drawingml/2006/main">
            <a:solidFill>
              <a:schemeClr val="bg2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s-ES" sz="1600" dirty="0">
              <a:solidFill>
                <a:srgbClr val="595959"/>
              </a:solidFill>
            </a:endParaRPr>
          </a:p>
        </cdr:txBody>
      </cdr:sp>
      <cdr:sp macro="" textlink="">
        <cdr:nvSpPr>
          <cdr:cNvPr id="13" name="Rectángulo redondeado 12"/>
          <cdr:cNvSpPr/>
        </cdr:nvSpPr>
        <cdr:spPr>
          <a:xfrm xmlns:a="http://schemas.openxmlformats.org/drawingml/2006/main">
            <a:off x="3817205" y="220282"/>
            <a:ext cx="481247" cy="376353"/>
          </a:xfrm>
          <a:prstGeom xmlns:a="http://schemas.openxmlformats.org/drawingml/2006/main" prst="roundRect">
            <a:avLst/>
          </a:prstGeom>
          <a:solidFill xmlns:a="http://schemas.openxmlformats.org/drawingml/2006/main">
            <a:srgbClr val="4F95D5"/>
          </a:solidFill>
          <a:ln xmlns:a="http://schemas.openxmlformats.org/drawingml/2006/main">
            <a:solidFill>
              <a:schemeClr val="bg2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s-ES" sz="1600" dirty="0">
              <a:solidFill>
                <a:srgbClr val="FFFFFF"/>
              </a:solidFill>
            </a:endParaRPr>
          </a:p>
        </cdr:txBody>
      </cdr:sp>
      <cdr:sp macro="" textlink="">
        <cdr:nvSpPr>
          <cdr:cNvPr id="14" name="Rectángulo 13"/>
          <cdr:cNvSpPr/>
        </cdr:nvSpPr>
        <cdr:spPr>
          <a:xfrm xmlns:a="http://schemas.openxmlformats.org/drawingml/2006/main">
            <a:off x="4454286" y="972835"/>
            <a:ext cx="3322207" cy="869243"/>
          </a:xfrm>
          <a:prstGeom xmlns:a="http://schemas.openxmlformats.org/drawingml/2006/main" prst="rect">
            <a:avLst/>
          </a:prstGeom>
          <a:ln xmlns:a="http://schemas.openxmlformats.org/drawingml/2006/main">
            <a:solidFill>
              <a:schemeClr val="bg2"/>
            </a:solidFill>
          </a:ln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>
              <a:lnSpc>
                <a:spcPct val="110000"/>
              </a:lnSpc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FELLOWSHIP OR OPTIONAL TRAINING 4th-5th 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YR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RESIDENCY OR APPRENTICESHIP</a:t>
            </a:r>
          </a:p>
        </cdr:txBody>
      </cdr:sp>
      <cdr:sp macro="" textlink="">
        <cdr:nvSpPr>
          <cdr:cNvPr id="15" name="Rectángulo redondeado 14"/>
          <cdr:cNvSpPr/>
        </cdr:nvSpPr>
        <cdr:spPr>
          <a:xfrm xmlns:a="http://schemas.openxmlformats.org/drawingml/2006/main">
            <a:off x="3850111" y="1185283"/>
            <a:ext cx="481247" cy="376353"/>
          </a:xfrm>
          <a:prstGeom xmlns:a="http://schemas.openxmlformats.org/drawingml/2006/main" prst="roundRect">
            <a:avLst/>
          </a:prstGeom>
          <a:solidFill xmlns:a="http://schemas.openxmlformats.org/drawingml/2006/main">
            <a:schemeClr val="accent2">
              <a:lumMod val="75000"/>
            </a:schemeClr>
          </a:solidFill>
          <a:ln xmlns:a="http://schemas.openxmlformats.org/drawingml/2006/main">
            <a:solidFill>
              <a:schemeClr val="bg2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s-ES" sz="1600" dirty="0">
              <a:solidFill>
                <a:srgbClr val="FFFFFF"/>
              </a:solidFill>
            </a:endParaRPr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0.41279</cdr:x>
      <cdr:y>0.29008</cdr:y>
    </cdr:from>
    <cdr:to>
      <cdr:x>0.49259</cdr:x>
      <cdr:y>0.71922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730526" y="1813565"/>
          <a:ext cx="914400" cy="2682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ARGENTINA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BOLIVIA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CHILE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COLOMBIA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HONDURAS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MEXICO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PANAMA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URUGUAY</a:t>
          </a:r>
        </a:p>
      </cdr:txBody>
    </cdr:sp>
  </cdr:relSizeAnchor>
  <cdr:relSizeAnchor xmlns:cdr="http://schemas.openxmlformats.org/drawingml/2006/chartDrawing">
    <cdr:from>
      <cdr:x>0.22218</cdr:x>
      <cdr:y>0.23523</cdr:y>
    </cdr:from>
    <cdr:to>
      <cdr:x>0.30197</cdr:x>
      <cdr:y>0.83094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2546126" y="1470664"/>
          <a:ext cx="914400" cy="3724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BRAZIL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COSTA RICA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CUBA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ECUADOR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EL SALVADOR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GUATEMALA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HATI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NICARAGUA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PERU</a:t>
          </a:r>
        </a:p>
        <a:p xmlns:a="http://schemas.openxmlformats.org/drawingml/2006/main">
          <a:pPr>
            <a:spcAft>
              <a:spcPts val="600"/>
            </a:spcAft>
          </a:pPr>
          <a:r>
            <a:rPr lang="es-ES" sz="1600" b="1" dirty="0" smtClean="0">
              <a:solidFill>
                <a:srgbClr val="FFFFFF"/>
              </a:solidFill>
            </a:rPr>
            <a:t>VENEZUELA</a:t>
          </a:r>
          <a:endParaRPr lang="es-ES" sz="1600" b="1" dirty="0">
            <a:solidFill>
              <a:srgbClr val="FFFFFF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3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81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7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4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3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0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8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2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5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6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250AA-3023-4631-A07A-32C872FACEFF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4FAF5-7279-453E-88B7-C381D1CA4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5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6969" y="58977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95959"/>
                </a:solidFill>
                <a:latin typeface="Comic Sans MS" panose="030F0702030302020204" pitchFamily="66" charset="0"/>
              </a:rPr>
              <a:t>A Global Mapping of Pediatric Radiologists and Pediatric Radiology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442" y="3361170"/>
            <a:ext cx="12003558" cy="121591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595959"/>
                </a:solidFill>
                <a:latin typeface="Comic Sans MS" panose="030F0702030302020204" pitchFamily="66" charset="0"/>
              </a:rPr>
              <a:t>Gloria</a:t>
            </a:r>
            <a:r>
              <a:rPr lang="en-US" sz="2800" dirty="0">
                <a:solidFill>
                  <a:srgbClr val="595959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595959"/>
                </a:solidFill>
                <a:latin typeface="Comic Sans MS" panose="030F0702030302020204" pitchFamily="66" charset="0"/>
              </a:rPr>
              <a:t>Soto; Kara-Lee Pool; Cassandra Grageda; Amanda Dehaye; Hubert </a:t>
            </a:r>
            <a:r>
              <a:rPr lang="en-US" dirty="0" err="1">
                <a:solidFill>
                  <a:srgbClr val="595959"/>
                </a:solidFill>
                <a:latin typeface="Comic Sans MS" panose="030F0702030302020204" pitchFamily="66" charset="0"/>
              </a:rPr>
              <a:t>Ducou</a:t>
            </a:r>
            <a:r>
              <a:rPr lang="en-US" dirty="0">
                <a:solidFill>
                  <a:srgbClr val="595959"/>
                </a:solidFill>
                <a:latin typeface="Comic Sans MS" panose="030F0702030302020204" pitchFamily="66" charset="0"/>
              </a:rPr>
              <a:t> Le Pointe; Kath Halliday; Wendy Lam; Miguel A Lopez Pino; Hans-Joachim Mentzel; Gladys Mwango; Rutger Jan Nievelstein; Ines Boechat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5402514"/>
            <a:ext cx="1680445" cy="1050278"/>
          </a:xfrm>
          <a:prstGeom prst="rect">
            <a:avLst/>
          </a:prstGeom>
        </p:spPr>
      </p:pic>
      <p:pic>
        <p:nvPicPr>
          <p:cNvPr id="5" name="Picture 4" descr="C:\Users\Cgrageda\AppData\Local\Microsoft\Windows\Temporary Internet Files\Content.Outlook\QKB2NGKC\WFPI logo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969" y="276996"/>
            <a:ext cx="1728320" cy="150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84" y="5402514"/>
            <a:ext cx="1440177" cy="1151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11" y="5402514"/>
            <a:ext cx="1163246" cy="1204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07" y="5349875"/>
            <a:ext cx="1322816" cy="1376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673" y="5349876"/>
            <a:ext cx="1607296" cy="12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1688" y="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Africa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32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Population &lt;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19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years*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/ Pediatric Radiologist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832457"/>
              </p:ext>
            </p:extLst>
          </p:nvPr>
        </p:nvGraphicFramePr>
        <p:xfrm>
          <a:off x="139256" y="1511301"/>
          <a:ext cx="9398444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ángulo 11"/>
          <p:cNvSpPr/>
          <p:nvPr/>
        </p:nvSpPr>
        <p:spPr>
          <a:xfrm>
            <a:off x="9829800" y="6419418"/>
            <a:ext cx="23622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  <a:buClr>
                <a:schemeClr val="tx2">
                  <a:lumMod val="60000"/>
                  <a:lumOff val="40000"/>
                </a:schemeClr>
              </a:buClr>
              <a:buSzPct val="60000"/>
            </a:pPr>
            <a:r>
              <a:rPr lang="en-US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*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United </a:t>
            </a:r>
            <a:r>
              <a:rPr lang="en-US" sz="1600" kern="1200" dirty="0">
                <a:solidFill>
                  <a:srgbClr val="44546A"/>
                </a:solidFill>
                <a:latin typeface="Comic Sans MS" panose="030F0702030302020204" pitchFamily="66" charset="0"/>
              </a:rPr>
              <a:t>Nations 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2015</a:t>
            </a:r>
            <a:endParaRPr lang="en-US" sz="1600" kern="12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9607550" y="1670050"/>
            <a:ext cx="2584450" cy="763494"/>
            <a:chOff x="9829800" y="3905250"/>
            <a:chExt cx="2235200" cy="763494"/>
          </a:xfrm>
        </p:grpSpPr>
        <p:sp>
          <p:nvSpPr>
            <p:cNvPr id="25" name="Rectángulo redondeado 24"/>
            <p:cNvSpPr/>
            <p:nvPr/>
          </p:nvSpPr>
          <p:spPr>
            <a:xfrm>
              <a:off x="9842501" y="3975100"/>
              <a:ext cx="279399" cy="284798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3200" dirty="0">
                <a:solidFill>
                  <a:srgbClr val="595959"/>
                </a:solidFill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10173558" y="3905250"/>
              <a:ext cx="1891441" cy="36933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10175788" y="4299412"/>
              <a:ext cx="1889212" cy="36933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28" name="Rectángulo redondeado 27"/>
            <p:cNvSpPr/>
            <p:nvPr/>
          </p:nvSpPr>
          <p:spPr>
            <a:xfrm flipH="1">
              <a:off x="9829800" y="4334978"/>
              <a:ext cx="280771" cy="249722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3200" dirty="0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1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Africa</a:t>
            </a:r>
            <a:endParaRPr lang="en-US" sz="3600" dirty="0">
              <a:solidFill>
                <a:srgbClr val="595959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7932129" y="4333986"/>
            <a:ext cx="3376202" cy="1088914"/>
          </a:xfrm>
          <a:noFill/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>
              <a:buSzPct val="60000"/>
              <a:buNone/>
            </a:pPr>
            <a:r>
              <a:rPr lang="en-US" b="1" dirty="0" smtClean="0">
                <a:solidFill>
                  <a:srgbClr val="2D8DDC"/>
                </a:solidFill>
              </a:rPr>
              <a:t>Partial </a:t>
            </a:r>
            <a:r>
              <a:rPr lang="en-US" b="1" dirty="0">
                <a:solidFill>
                  <a:srgbClr val="2D8DDC"/>
                </a:solidFill>
              </a:rPr>
              <a:t>availability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595959"/>
                </a:solidFill>
                <a:cs typeface="Comic Sans MS"/>
              </a:rPr>
              <a:t>Nuclear Medicine: 2/3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4"/>
          </p:nvPr>
        </p:nvSpPr>
        <p:spPr>
          <a:xfrm>
            <a:off x="7932777" y="1879600"/>
            <a:ext cx="3344823" cy="2349499"/>
          </a:xfrm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 smtClean="0">
                <a:solidFill>
                  <a:srgbClr val="2D8DDC"/>
                </a:solidFill>
              </a:rPr>
              <a:t>100</a:t>
            </a:r>
            <a:r>
              <a:rPr lang="en-US" b="1" dirty="0">
                <a:solidFill>
                  <a:srgbClr val="2D8DDC"/>
                </a:solidFill>
              </a:rPr>
              <a:t>% </a:t>
            </a:r>
            <a:r>
              <a:rPr lang="en-US" b="1" dirty="0" smtClean="0">
                <a:solidFill>
                  <a:srgbClr val="2D8DDC"/>
                </a:solidFill>
              </a:rPr>
              <a:t>availability</a:t>
            </a:r>
            <a:endParaRPr lang="en-US" b="1" dirty="0">
              <a:solidFill>
                <a:srgbClr val="2D8DDC"/>
              </a:solidFill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Digital Radiology  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Fluoroscopy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Ultrasound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 CT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MR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944829" y="5515086"/>
            <a:ext cx="3376202" cy="89841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60000"/>
              <a:buFont typeface="Arial"/>
              <a:buNone/>
            </a:pPr>
            <a:r>
              <a:rPr lang="en-US" b="1" dirty="0" smtClean="0">
                <a:solidFill>
                  <a:srgbClr val="2D8DDC"/>
                </a:solidFill>
              </a:rPr>
              <a:t>No availability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595959"/>
                </a:solidFill>
                <a:cs typeface="Comic Sans MS"/>
              </a:rPr>
              <a:t>PET CT</a:t>
            </a:r>
            <a:endParaRPr lang="en-US" sz="2000" dirty="0">
              <a:solidFill>
                <a:srgbClr val="595959"/>
              </a:solidFill>
              <a:cs typeface="Comic Sans MS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113676"/>
              </p:ext>
            </p:extLst>
          </p:nvPr>
        </p:nvGraphicFramePr>
        <p:xfrm>
          <a:off x="736600" y="1981200"/>
          <a:ext cx="5880100" cy="427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1"/>
          <p:cNvSpPr>
            <a:spLocks noGrp="1"/>
          </p:cNvSpPr>
          <p:nvPr>
            <p:ph type="body" idx="1"/>
          </p:nvPr>
        </p:nvSpPr>
        <p:spPr>
          <a:xfrm>
            <a:off x="238431" y="712342"/>
            <a:ext cx="11535207" cy="8449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2D8DDC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 Pediatric Radiology training centers (1-2yr training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) in 3 countries  </a:t>
            </a:r>
            <a:endParaRPr lang="en-US" dirty="0">
              <a:solidFill>
                <a:srgbClr val="2D8DD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Asia Oceania</a:t>
            </a:r>
            <a:endParaRPr lang="en-US" sz="36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3388" y="9933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16 countries</a:t>
            </a:r>
            <a:endParaRPr 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11763" y="2020792"/>
            <a:ext cx="2187038" cy="4285215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Australia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China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Fiji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Hong Kong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India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Israel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Japan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194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3432713" y="2016642"/>
            <a:ext cx="2294988" cy="4285215"/>
          </a:xfrm>
          <a:ln>
            <a:solidFill>
              <a:srgbClr val="EEECE1"/>
            </a:solidFill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Korea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Oman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Pakistan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Philippines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Samoa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Singapore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Sri Lanka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Tonga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017" y="1600200"/>
            <a:ext cx="5141728" cy="4940300"/>
          </a:xfrm>
          <a:prstGeom prst="rect">
            <a:avLst/>
          </a:prstGeom>
          <a:ln>
            <a:solidFill>
              <a:srgbClr val="EEECE1"/>
            </a:solidFill>
          </a:ln>
        </p:spPr>
      </p:pic>
    </p:spTree>
    <p:extLst>
      <p:ext uri="{BB962C8B-B14F-4D97-AF65-F5344CB8AC3E}">
        <p14:creationId xmlns:p14="http://schemas.microsoft.com/office/powerpoint/2010/main" val="93838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165874"/>
              </p:ext>
            </p:extLst>
          </p:nvPr>
        </p:nvGraphicFramePr>
        <p:xfrm>
          <a:off x="1003301" y="1178098"/>
          <a:ext cx="9385299" cy="661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10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Asia - Oceania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57188" y="705982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Availability of Pediatric </a:t>
            </a:r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Radiologists:13</a:t>
            </a:r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/16 </a:t>
            </a:r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countries</a:t>
            </a:r>
            <a:endParaRPr 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542769" y="3575920"/>
            <a:ext cx="1499131" cy="1313580"/>
          </a:xfrm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AUSTRALIA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CHINA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HONG KONG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INDIA </a:t>
            </a:r>
            <a:endParaRPr lang="en-US" sz="1800" b="1" dirty="0">
              <a:solidFill>
                <a:srgbClr val="FFFFFF"/>
              </a:solidFill>
              <a:cs typeface="Comic Sans M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type="body" sz="quarter" idx="3"/>
          </p:nvPr>
        </p:nvSpPr>
        <p:spPr>
          <a:xfrm>
            <a:off x="4269500" y="1870247"/>
            <a:ext cx="1089900" cy="1428819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60000"/>
            </a:pPr>
            <a:r>
              <a:rPr lang="en-US" sz="1800" dirty="0" smtClean="0">
                <a:solidFill>
                  <a:srgbClr val="FFFFFF"/>
                </a:solidFill>
                <a:cs typeface="Comic Sans MS"/>
              </a:rPr>
              <a:t>FIJI </a:t>
            </a:r>
          </a:p>
          <a:p>
            <a:pPr>
              <a:buClr>
                <a:schemeClr val="accent1">
                  <a:lumMod val="75000"/>
                </a:schemeClr>
              </a:buClr>
              <a:buSzPct val="60000"/>
            </a:pPr>
            <a:r>
              <a:rPr lang="en-US" sz="1800" dirty="0" smtClean="0">
                <a:solidFill>
                  <a:srgbClr val="FFFFFF"/>
                </a:solidFill>
                <a:cs typeface="Comic Sans MS"/>
              </a:rPr>
              <a:t>SAMOA</a:t>
            </a:r>
          </a:p>
          <a:p>
            <a:pPr>
              <a:buClr>
                <a:schemeClr val="accent1">
                  <a:lumMod val="75000"/>
                </a:schemeClr>
              </a:buClr>
              <a:buSzPct val="60000"/>
            </a:pPr>
            <a:r>
              <a:rPr lang="en-US" sz="1800" dirty="0" smtClean="0">
                <a:solidFill>
                  <a:srgbClr val="FFFFFF"/>
                </a:solidFill>
                <a:cs typeface="Comic Sans MS"/>
              </a:rPr>
              <a:t>TONGA </a:t>
            </a:r>
            <a:endParaRPr lang="en-US" sz="1800" dirty="0">
              <a:solidFill>
                <a:srgbClr val="FFFFFF"/>
              </a:solidFill>
              <a:cs typeface="Comic Sans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4"/>
          </p:nvPr>
        </p:nvSpPr>
        <p:spPr>
          <a:xfrm>
            <a:off x="6832600" y="3083783"/>
            <a:ext cx="1562099" cy="2047017"/>
          </a:xfrm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OMAN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PAKISTAN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PHILIPPINES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SINGAPORE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 SRI LANKA</a:t>
            </a:r>
            <a:r>
              <a:rPr lang="en-US" sz="2000" b="1" dirty="0" smtClean="0">
                <a:solidFill>
                  <a:srgbClr val="FFFFFF"/>
                </a:solidFill>
                <a:cs typeface="Comic Sans MS"/>
              </a:rPr>
              <a:t> </a:t>
            </a:r>
            <a:endParaRPr lang="en-US" sz="2000" b="1" dirty="0">
              <a:solidFill>
                <a:srgbClr val="FFFFFF"/>
              </a:solidFill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549901" y="3883883"/>
            <a:ext cx="1193800" cy="1589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ISRAEL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JAPAN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JORDAN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cs typeface="Comic Sans MS"/>
              </a:rPr>
              <a:t>KOREA  </a:t>
            </a:r>
          </a:p>
          <a:p>
            <a:pPr marL="0" indent="0" algn="ctr">
              <a:buClr>
                <a:schemeClr val="accent1">
                  <a:lumMod val="75000"/>
                </a:schemeClr>
              </a:buClr>
              <a:buSzPct val="60000"/>
              <a:buFont typeface="Arial"/>
              <a:buNone/>
            </a:pPr>
            <a:r>
              <a:rPr lang="en-US" sz="2000" dirty="0" smtClean="0">
                <a:solidFill>
                  <a:srgbClr val="FFFFFF"/>
                </a:solidFill>
                <a:cs typeface="Comic Sans MS"/>
              </a:rPr>
              <a:t> </a:t>
            </a:r>
            <a:endParaRPr lang="en-US" sz="2000" dirty="0">
              <a:solidFill>
                <a:srgbClr val="FFFFFF"/>
              </a:solidFill>
              <a:cs typeface="Comic Sans MS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10464800" y="3225800"/>
            <a:ext cx="1016000" cy="990600"/>
            <a:chOff x="10655300" y="1955800"/>
            <a:chExt cx="1016000" cy="990600"/>
          </a:xfrm>
        </p:grpSpPr>
        <p:sp>
          <p:nvSpPr>
            <p:cNvPr id="13" name="Rectángulo redondeado 12"/>
            <p:cNvSpPr/>
            <p:nvPr/>
          </p:nvSpPr>
          <p:spPr>
            <a:xfrm>
              <a:off x="10655300" y="2451100"/>
              <a:ext cx="990600" cy="495300"/>
            </a:xfrm>
            <a:prstGeom prst="roundRect">
              <a:avLst/>
            </a:prstGeom>
            <a:solidFill>
              <a:srgbClr val="D65B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NO</a:t>
              </a:r>
              <a:endParaRPr lang="en-US" sz="3200" b="1" dirty="0"/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10680700" y="1955800"/>
              <a:ext cx="990600" cy="419100"/>
            </a:xfrm>
            <a:prstGeom prst="roundRect">
              <a:avLst/>
            </a:prstGeom>
            <a:solidFill>
              <a:srgbClr val="72D3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YES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292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835539"/>
              </p:ext>
            </p:extLst>
          </p:nvPr>
        </p:nvGraphicFramePr>
        <p:xfrm>
          <a:off x="368300" y="1612900"/>
          <a:ext cx="11620500" cy="524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40547" y="630832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Definition of “Pediatric Radiologist” according to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9413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Asia - Oceania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4294967295"/>
          </p:nvPr>
        </p:nvSpPr>
        <p:spPr>
          <a:xfrm>
            <a:off x="3467100" y="2185988"/>
            <a:ext cx="1397000" cy="506412"/>
          </a:xfrm>
          <a:ln w="38100" cmpd="sng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HONG KONG</a:t>
            </a:r>
            <a:endParaRPr lang="en-US" sz="14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4294967295"/>
          </p:nvPr>
        </p:nvSpPr>
        <p:spPr>
          <a:xfrm>
            <a:off x="6578600" y="3240088"/>
            <a:ext cx="1397000" cy="506412"/>
          </a:xfrm>
          <a:ln w="38100" cmpd="sng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es-ES" sz="1600" b="1" dirty="0">
                <a:solidFill>
                  <a:srgbClr val="FFFFFF"/>
                </a:solidFill>
              </a:rPr>
              <a:t>JAPAN</a:t>
            </a:r>
          </a:p>
          <a:p>
            <a:pPr marL="0" indent="0" algn="ctr">
              <a:lnSpc>
                <a:spcPct val="9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es-ES" sz="1600" b="1" dirty="0">
                <a:solidFill>
                  <a:srgbClr val="FFFFFF"/>
                </a:solidFill>
              </a:rPr>
              <a:t>PAKISTAN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18" name="Agrupar 17"/>
          <p:cNvGrpSpPr/>
          <p:nvPr/>
        </p:nvGrpSpPr>
        <p:grpSpPr>
          <a:xfrm>
            <a:off x="8644348" y="1958201"/>
            <a:ext cx="3268251" cy="2577118"/>
            <a:chOff x="6195989" y="2484"/>
            <a:chExt cx="3920654" cy="2665791"/>
          </a:xfrm>
        </p:grpSpPr>
        <p:sp>
          <p:nvSpPr>
            <p:cNvPr id="19" name="Rectángulo redondeado 18"/>
            <p:cNvSpPr/>
            <p:nvPr/>
          </p:nvSpPr>
          <p:spPr>
            <a:xfrm>
              <a:off x="6195989" y="2484"/>
              <a:ext cx="646827" cy="331525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000" dirty="0">
                <a:solidFill>
                  <a:srgbClr val="595959"/>
                </a:solidFill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6841086" y="1325607"/>
              <a:ext cx="3274733" cy="66857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595959"/>
                  </a:solidFill>
                </a:rPr>
                <a:t>1-2yr FELLOWSHIP </a:t>
              </a:r>
              <a:r>
                <a:rPr lang="es-ES" dirty="0" smtClean="0">
                  <a:solidFill>
                    <a:srgbClr val="595959"/>
                  </a:solidFill>
                </a:rPr>
                <a:t>OR APPRENTICESHIP</a:t>
              </a:r>
              <a:endParaRPr lang="es-ES" dirty="0">
                <a:solidFill>
                  <a:srgbClr val="595959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6866873" y="26274"/>
              <a:ext cx="3249770" cy="38204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6841928" y="644189"/>
              <a:ext cx="3259481" cy="38204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6841084" y="2063378"/>
              <a:ext cx="3260324" cy="60489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OPTIONAL TRAINING DURING 4th - 5th yr. RESIDENCY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6223781" y="1494939"/>
              <a:ext cx="603799" cy="331525"/>
            </a:xfrm>
            <a:prstGeom prst="roundRect">
              <a:avLst/>
            </a:prstGeom>
            <a:solidFill>
              <a:srgbClr val="73D67D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000" dirty="0">
                <a:solidFill>
                  <a:srgbClr val="595959"/>
                </a:solidFill>
              </a:endParaRPr>
            </a:p>
          </p:txBody>
        </p:sp>
        <p:sp>
          <p:nvSpPr>
            <p:cNvPr id="25" name="Rectángulo redondeado 24"/>
            <p:cNvSpPr/>
            <p:nvPr/>
          </p:nvSpPr>
          <p:spPr>
            <a:xfrm>
              <a:off x="6240660" y="637484"/>
              <a:ext cx="603799" cy="331525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000" dirty="0">
                <a:solidFill>
                  <a:srgbClr val="595959"/>
                </a:solidFill>
              </a:endParaRPr>
            </a:p>
          </p:txBody>
        </p:sp>
        <p:sp>
          <p:nvSpPr>
            <p:cNvPr id="26" name="Rectángulo redondeado 25"/>
            <p:cNvSpPr/>
            <p:nvPr/>
          </p:nvSpPr>
          <p:spPr>
            <a:xfrm>
              <a:off x="6201211" y="2220150"/>
              <a:ext cx="603799" cy="331525"/>
            </a:xfrm>
            <a:prstGeom prst="roundRect">
              <a:avLst/>
            </a:prstGeom>
            <a:solidFill>
              <a:srgbClr val="4F95D5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2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Asia - Oceania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26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Pediatric Radiologists per country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622767"/>
              </p:ext>
            </p:extLst>
          </p:nvPr>
        </p:nvGraphicFramePr>
        <p:xfrm>
          <a:off x="292100" y="1511300"/>
          <a:ext cx="11341100" cy="534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25500" y="1524000"/>
            <a:ext cx="952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595959"/>
                </a:solidFill>
              </a:rPr>
              <a:t>&gt;2000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10328965" y="2082800"/>
            <a:ext cx="1818585" cy="1720781"/>
            <a:chOff x="7432281" y="52548"/>
            <a:chExt cx="2181609" cy="1779988"/>
          </a:xfrm>
        </p:grpSpPr>
        <p:sp>
          <p:nvSpPr>
            <p:cNvPr id="12" name="Rectángulo redondeado 11"/>
            <p:cNvSpPr/>
            <p:nvPr/>
          </p:nvSpPr>
          <p:spPr>
            <a:xfrm>
              <a:off x="7432282" y="65685"/>
              <a:ext cx="278936" cy="268323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7736637" y="839539"/>
              <a:ext cx="1877251" cy="47755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 OR APPRENTICESHIP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7742899" y="52548"/>
              <a:ext cx="1870989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7738812" y="380972"/>
              <a:ext cx="1875076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732091" y="1386823"/>
              <a:ext cx="1881799" cy="44571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OPTIONAL TRAINING 4th-5th YR RESIDENCY</a:t>
              </a:r>
            </a:p>
          </p:txBody>
        </p:sp>
        <p:sp>
          <p:nvSpPr>
            <p:cNvPr id="18" name="Rectángulo redondeado 17"/>
            <p:cNvSpPr/>
            <p:nvPr/>
          </p:nvSpPr>
          <p:spPr>
            <a:xfrm>
              <a:off x="7432281" y="901291"/>
              <a:ext cx="278936" cy="268323"/>
            </a:xfrm>
            <a:prstGeom prst="roundRect">
              <a:avLst/>
            </a:prstGeom>
            <a:solidFill>
              <a:srgbClr val="73D67D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7433924" y="437946"/>
              <a:ext cx="278936" cy="268323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7432565" y="1468857"/>
              <a:ext cx="278936" cy="268323"/>
            </a:xfrm>
            <a:prstGeom prst="roundRect">
              <a:avLst/>
            </a:prstGeom>
            <a:solidFill>
              <a:srgbClr val="4F95D5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2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Asia - Oceania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373938"/>
              </p:ext>
            </p:extLst>
          </p:nvPr>
        </p:nvGraphicFramePr>
        <p:xfrm>
          <a:off x="0" y="990600"/>
          <a:ext cx="115570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Agrupar 21"/>
          <p:cNvGrpSpPr/>
          <p:nvPr/>
        </p:nvGrpSpPr>
        <p:grpSpPr>
          <a:xfrm>
            <a:off x="10328965" y="2082800"/>
            <a:ext cx="1818585" cy="1720781"/>
            <a:chOff x="7432281" y="52548"/>
            <a:chExt cx="2181609" cy="1779988"/>
          </a:xfrm>
        </p:grpSpPr>
        <p:sp>
          <p:nvSpPr>
            <p:cNvPr id="23" name="Rectángulo redondeado 22"/>
            <p:cNvSpPr/>
            <p:nvPr/>
          </p:nvSpPr>
          <p:spPr>
            <a:xfrm>
              <a:off x="7432282" y="65685"/>
              <a:ext cx="278936" cy="268323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736637" y="839539"/>
              <a:ext cx="1877251" cy="47755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 OR APPRENTICESHIP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7742899" y="52548"/>
              <a:ext cx="1870989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7738812" y="380972"/>
              <a:ext cx="1875076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7732091" y="1386823"/>
              <a:ext cx="1881799" cy="44571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OPTIONAL TRAINING 4th-5th YR RESIDENCY</a:t>
              </a:r>
            </a:p>
          </p:txBody>
        </p:sp>
        <p:sp>
          <p:nvSpPr>
            <p:cNvPr id="28" name="Rectángulo redondeado 27"/>
            <p:cNvSpPr/>
            <p:nvPr/>
          </p:nvSpPr>
          <p:spPr>
            <a:xfrm>
              <a:off x="7432281" y="901291"/>
              <a:ext cx="278936" cy="268323"/>
            </a:xfrm>
            <a:prstGeom prst="roundRect">
              <a:avLst/>
            </a:prstGeom>
            <a:solidFill>
              <a:srgbClr val="73D67D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7433924" y="437946"/>
              <a:ext cx="278936" cy="268323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7432565" y="1468857"/>
              <a:ext cx="278936" cy="268323"/>
            </a:xfrm>
            <a:prstGeom prst="roundRect">
              <a:avLst/>
            </a:prstGeom>
            <a:solidFill>
              <a:srgbClr val="4F95D5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 Placeholder 1"/>
          <p:cNvSpPr>
            <a:spLocks noGrp="1"/>
          </p:cNvSpPr>
          <p:nvPr>
            <p:ph type="body" idx="1"/>
          </p:nvPr>
        </p:nvSpPr>
        <p:spPr>
          <a:xfrm>
            <a:off x="2532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Population &lt;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19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years*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/ Pediatric Radiologist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9829800" y="6419418"/>
            <a:ext cx="23622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  <a:buClr>
                <a:schemeClr val="tx2">
                  <a:lumMod val="60000"/>
                  <a:lumOff val="40000"/>
                </a:schemeClr>
              </a:buClr>
              <a:buSzPct val="60000"/>
            </a:pPr>
            <a:r>
              <a:rPr lang="en-US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*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United </a:t>
            </a:r>
            <a:r>
              <a:rPr lang="en-US" sz="1600" kern="1200" dirty="0">
                <a:solidFill>
                  <a:srgbClr val="44546A"/>
                </a:solidFill>
                <a:latin typeface="Comic Sans MS" panose="030F0702030302020204" pitchFamily="66" charset="0"/>
              </a:rPr>
              <a:t>Nations 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2015</a:t>
            </a:r>
            <a:endParaRPr lang="en-US" sz="1600" kern="12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9220200" y="1435101"/>
            <a:ext cx="1021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9,378,714</a:t>
            </a:r>
          </a:p>
        </p:txBody>
      </p:sp>
    </p:spTree>
    <p:extLst>
      <p:ext uri="{BB962C8B-B14F-4D97-AF65-F5344CB8AC3E}">
        <p14:creationId xmlns:p14="http://schemas.microsoft.com/office/powerpoint/2010/main" val="5081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8" name="Title 4"/>
          <p:cNvSpPr txBox="1">
            <a:spLocks noGrp="1"/>
          </p:cNvSpPr>
          <p:nvPr>
            <p:ph type="title"/>
          </p:nvPr>
        </p:nvSpPr>
        <p:spPr>
          <a:xfrm>
            <a:off x="7889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Asia - Oceania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4"/>
          </p:nvPr>
        </p:nvSpPr>
        <p:spPr>
          <a:xfrm>
            <a:off x="8847177" y="2032963"/>
            <a:ext cx="2214523" cy="1777037"/>
          </a:xfrm>
          <a:ln>
            <a:solidFill>
              <a:srgbClr val="EEECE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solidFill>
                  <a:srgbClr val="2D8DDC"/>
                </a:solidFill>
              </a:rPr>
              <a:t>100% availability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Digital Radiology  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 Fluoroscopy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Ultrasound</a:t>
            </a:r>
          </a:p>
          <a:p>
            <a:pPr marL="0" indent="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CT &amp; MR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4"/>
          </p:nvPr>
        </p:nvSpPr>
        <p:spPr>
          <a:xfrm>
            <a:off x="8847177" y="4191963"/>
            <a:ext cx="2214523" cy="1319837"/>
          </a:xfrm>
          <a:ln>
            <a:solidFill>
              <a:srgbClr val="EEECE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solidFill>
                  <a:srgbClr val="2D8DDC"/>
                </a:solidFill>
              </a:rPr>
              <a:t>Partial availability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Nuclear Medicine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PET CT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idx="1"/>
          </p:nvPr>
        </p:nvSpPr>
        <p:spPr>
          <a:xfrm>
            <a:off x="0" y="725042"/>
            <a:ext cx="11535207" cy="8449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32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 Pediatric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Radiology training centers (1-2yr training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) in </a:t>
            </a:r>
            <a:r>
              <a:rPr lang="en-US" sz="32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9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 countries  </a:t>
            </a:r>
            <a:endParaRPr lang="en-US" dirty="0">
              <a:solidFill>
                <a:srgbClr val="2D8DDC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243626"/>
              </p:ext>
            </p:extLst>
          </p:nvPr>
        </p:nvGraphicFramePr>
        <p:xfrm>
          <a:off x="0" y="2082800"/>
          <a:ext cx="8763000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20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Europe</a:t>
            </a:r>
            <a:endParaRPr lang="en-US" sz="36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3388" y="9933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17 countries</a:t>
            </a:r>
            <a:endParaRPr 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2058892"/>
            <a:ext cx="3060699" cy="4285215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Albania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Austria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Bosnia Herzegovina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France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Germany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Hungary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Italy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Netherlands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Norway</a:t>
            </a:r>
            <a:endParaRPr lang="en-US" dirty="0"/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SzPct val="50000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194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3064412" y="2057400"/>
            <a:ext cx="2574387" cy="4307957"/>
          </a:xfrm>
          <a:ln>
            <a:solidFill>
              <a:srgbClr val="EEECE1"/>
            </a:solidFill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Romania</a:t>
            </a:r>
            <a:endParaRPr lang="en-US" dirty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Russia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Serbia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Slovenia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Spain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Switzerland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Turkey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United Kingdom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2039766"/>
            <a:ext cx="6375400" cy="4437234"/>
          </a:xfrm>
          <a:prstGeom prst="rect">
            <a:avLst/>
          </a:prstGeom>
          <a:ln>
            <a:solidFill>
              <a:srgbClr val="EEECE1"/>
            </a:solidFill>
          </a:ln>
        </p:spPr>
      </p:pic>
    </p:spTree>
    <p:extLst>
      <p:ext uri="{BB962C8B-B14F-4D97-AF65-F5344CB8AC3E}">
        <p14:creationId xmlns:p14="http://schemas.microsoft.com/office/powerpoint/2010/main" val="30004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59465"/>
              </p:ext>
            </p:extLst>
          </p:nvPr>
        </p:nvGraphicFramePr>
        <p:xfrm>
          <a:off x="889000" y="800100"/>
          <a:ext cx="11938000" cy="605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Europe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240547" y="630832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Definition of “Pediatric Radiologist” according to training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867400" y="2223294"/>
            <a:ext cx="1409700" cy="1268412"/>
          </a:xfrm>
          <a:prstGeom prst="rect">
            <a:avLst/>
          </a:prstGeom>
          <a:ln w="381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ALBANIA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AUSTRIA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BOSNIA-HERZ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ITALY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RUSSIA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SERBIA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SLOVENIA</a:t>
            </a:r>
            <a:endParaRPr lang="es-ES" sz="1600" b="1" dirty="0">
              <a:solidFill>
                <a:srgbClr val="FFFFFF"/>
              </a:solidFill>
            </a:endParaRP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es-ES" sz="1600" dirty="0">
              <a:solidFill>
                <a:srgbClr val="404040"/>
              </a:solidFill>
            </a:endParaRPr>
          </a:p>
          <a:p>
            <a:pPr marL="0" indent="0">
              <a:lnSpc>
                <a:spcPct val="70000"/>
              </a:lnSpc>
              <a:buClr>
                <a:schemeClr val="accent1">
                  <a:lumMod val="75000"/>
                </a:schemeClr>
              </a:buClr>
              <a:buNone/>
            </a:pPr>
            <a:endParaRPr lang="en-US" sz="1400" b="1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4191000" y="3875088"/>
            <a:ext cx="1397000" cy="1268412"/>
          </a:xfrm>
          <a:prstGeom prst="rect">
            <a:avLst/>
          </a:prstGeom>
          <a:ln w="381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es-ES" sz="1400" b="1" dirty="0"/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GERMANY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NORWAY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NETHERLANDS</a:t>
            </a:r>
          </a:p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b="1" dirty="0">
                <a:solidFill>
                  <a:srgbClr val="FFFFFF"/>
                </a:solidFill>
              </a:rPr>
              <a:t>SWITZERLAND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Goals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9788" y="1323520"/>
            <a:ext cx="5157787" cy="566239"/>
          </a:xfrm>
        </p:spPr>
        <p:txBody>
          <a:bodyPr/>
          <a:lstStyle/>
          <a:p>
            <a:r>
              <a:rPr lang="en-US" dirty="0">
                <a:solidFill>
                  <a:srgbClr val="5B9BD5"/>
                </a:solidFill>
                <a:latin typeface="Comic Sans MS" panose="030F0702030302020204" pitchFamily="66" charset="0"/>
              </a:rPr>
              <a:t>This project aims to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011680"/>
            <a:ext cx="10856912" cy="4177983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Establish the number of Pediatric Radiologists (as regionally defined) per country/region around the world</a:t>
            </a:r>
          </a:p>
          <a:p>
            <a:pPr marL="0" indent="0">
              <a:buClr>
                <a:schemeClr val="accent1"/>
              </a:buClr>
              <a:buSzPct val="60000"/>
              <a:buNone/>
            </a:pPr>
            <a:endParaRPr lang="en-US" dirty="0">
              <a:solidFill>
                <a:srgbClr val="44546A"/>
              </a:solidFill>
              <a:latin typeface="Comic Sans MS" panose="030F0702030302020204" pitchFamily="66" charset="0"/>
            </a:endParaRPr>
          </a:p>
          <a:p>
            <a:pPr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Outline the training pediatric radiologists receive and availability of training centers</a:t>
            </a:r>
          </a:p>
          <a:p>
            <a:pPr marL="0" indent="0">
              <a:buClr>
                <a:schemeClr val="accent1"/>
              </a:buClr>
              <a:buSzPct val="60000"/>
              <a:buNone/>
            </a:pPr>
            <a:endParaRPr lang="en-US" dirty="0">
              <a:solidFill>
                <a:srgbClr val="44546A"/>
              </a:solidFill>
              <a:latin typeface="Comic Sans MS" panose="030F0702030302020204" pitchFamily="66" charset="0"/>
            </a:endParaRPr>
          </a:p>
          <a:p>
            <a:pPr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Highlight major disparities and gaps in the availability of pediatric radiologists and pediatric imaging training</a:t>
            </a:r>
          </a:p>
          <a:p>
            <a:pPr marL="0" indent="0">
              <a:buClr>
                <a:schemeClr val="accent1"/>
              </a:buClr>
              <a:buSzPct val="60000"/>
              <a:buNone/>
            </a:pPr>
            <a:endParaRPr lang="en-US" dirty="0">
              <a:solidFill>
                <a:srgbClr val="44546A"/>
              </a:solidFill>
              <a:latin typeface="Comic Sans MS" panose="030F0702030302020204" pitchFamily="66" charset="0"/>
            </a:endParaRPr>
          </a:p>
          <a:p>
            <a:pPr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Based on this </a:t>
            </a:r>
            <a:r>
              <a:rPr lang="en-US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data </a:t>
            </a: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create a road map for WFPI’s global efforts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Europe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26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Pediatric Radiologists per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country</a:t>
            </a:r>
            <a:endParaRPr lang="en-US" dirty="0">
              <a:solidFill>
                <a:srgbClr val="2D8DDC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229974"/>
              </p:ext>
            </p:extLst>
          </p:nvPr>
        </p:nvGraphicFramePr>
        <p:xfrm>
          <a:off x="127000" y="1473200"/>
          <a:ext cx="11074400" cy="538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Agrupar 8"/>
          <p:cNvGrpSpPr/>
          <p:nvPr/>
        </p:nvGrpSpPr>
        <p:grpSpPr>
          <a:xfrm>
            <a:off x="10305303" y="2063750"/>
            <a:ext cx="1835900" cy="2510661"/>
            <a:chOff x="7403891" y="32843"/>
            <a:chExt cx="2202379" cy="2597047"/>
          </a:xfrm>
        </p:grpSpPr>
        <p:sp>
          <p:nvSpPr>
            <p:cNvPr id="12" name="Rectángulo redondeado 11"/>
            <p:cNvSpPr/>
            <p:nvPr/>
          </p:nvSpPr>
          <p:spPr>
            <a:xfrm>
              <a:off x="7447518" y="32843"/>
              <a:ext cx="278936" cy="268323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7729019" y="754149"/>
              <a:ext cx="1877251" cy="47755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 OR APPRENTICESHIP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7758135" y="32843"/>
              <a:ext cx="1848132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7761666" y="407724"/>
              <a:ext cx="1844600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716856" y="1321139"/>
              <a:ext cx="1889411" cy="44571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OPTIONAL TRAINING 4th-5th YR RESIDENCY</a:t>
              </a:r>
            </a:p>
          </p:txBody>
        </p:sp>
        <p:sp>
          <p:nvSpPr>
            <p:cNvPr id="18" name="Rectángulo redondeado 17"/>
            <p:cNvSpPr/>
            <p:nvPr/>
          </p:nvSpPr>
          <p:spPr>
            <a:xfrm>
              <a:off x="7424663" y="815901"/>
              <a:ext cx="278936" cy="268323"/>
            </a:xfrm>
            <a:prstGeom prst="roundRect">
              <a:avLst/>
            </a:prstGeom>
            <a:solidFill>
              <a:srgbClr val="73D67D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7456777" y="398535"/>
              <a:ext cx="278936" cy="268323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7417330" y="1403173"/>
              <a:ext cx="278936" cy="268323"/>
            </a:xfrm>
            <a:prstGeom prst="roundRect">
              <a:avLst/>
            </a:prstGeom>
            <a:solidFill>
              <a:srgbClr val="4F95D5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600" dirty="0">
                <a:solidFill>
                  <a:srgbClr val="FFFFFF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7709239" y="1833974"/>
              <a:ext cx="1881792" cy="79591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FELLOWSHIP OR OPTIONAL TRAINING 4th-5th YR RESIDENCY OR APPRENTICESHIP</a:t>
              </a: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7403891" y="1978182"/>
              <a:ext cx="278936" cy="26832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75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205617"/>
              </p:ext>
            </p:extLst>
          </p:nvPr>
        </p:nvGraphicFramePr>
        <p:xfrm>
          <a:off x="0" y="1066800"/>
          <a:ext cx="100838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itle 4"/>
          <p:cNvSpPr txBox="1">
            <a:spLocks/>
          </p:cNvSpPr>
          <p:nvPr/>
        </p:nvSpPr>
        <p:spPr>
          <a:xfrm>
            <a:off x="839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Europe</a:t>
            </a:r>
          </a:p>
        </p:txBody>
      </p:sp>
      <p:sp>
        <p:nvSpPr>
          <p:cNvPr id="17" name="Text Placeholder 1"/>
          <p:cNvSpPr>
            <a:spLocks noGrp="1"/>
          </p:cNvSpPr>
          <p:nvPr>
            <p:ph type="body" idx="1"/>
          </p:nvPr>
        </p:nvSpPr>
        <p:spPr>
          <a:xfrm>
            <a:off x="2532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Population &lt;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19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years*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/ Pediatric Radiologist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9829800" y="6419418"/>
            <a:ext cx="23622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  <a:buClr>
                <a:schemeClr val="tx2">
                  <a:lumMod val="60000"/>
                  <a:lumOff val="40000"/>
                </a:schemeClr>
              </a:buClr>
              <a:buSzPct val="60000"/>
            </a:pPr>
            <a:r>
              <a:rPr lang="en-US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*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United </a:t>
            </a:r>
            <a:r>
              <a:rPr lang="en-US" sz="1600" kern="1200" dirty="0">
                <a:solidFill>
                  <a:srgbClr val="44546A"/>
                </a:solidFill>
                <a:latin typeface="Comic Sans MS" panose="030F0702030302020204" pitchFamily="66" charset="0"/>
              </a:rPr>
              <a:t>Nations 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2015</a:t>
            </a:r>
            <a:endParaRPr lang="en-US" sz="1600" kern="12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10305303" y="2063750"/>
            <a:ext cx="1835900" cy="2510661"/>
            <a:chOff x="7403891" y="32843"/>
            <a:chExt cx="2202379" cy="2597047"/>
          </a:xfrm>
        </p:grpSpPr>
        <p:sp>
          <p:nvSpPr>
            <p:cNvPr id="21" name="Rectángulo redondeado 20"/>
            <p:cNvSpPr/>
            <p:nvPr/>
          </p:nvSpPr>
          <p:spPr>
            <a:xfrm>
              <a:off x="7447518" y="32843"/>
              <a:ext cx="278936" cy="268323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7729019" y="754149"/>
              <a:ext cx="1877251" cy="47755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 OR APPRENTICESHIP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7758135" y="32843"/>
              <a:ext cx="1848132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761666" y="407724"/>
              <a:ext cx="1844600" cy="28653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7716856" y="1321139"/>
              <a:ext cx="1889411" cy="44571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OPTIONAL TRAINING 4th-5th YR RESIDENCY</a:t>
              </a:r>
            </a:p>
          </p:txBody>
        </p:sp>
        <p:sp>
          <p:nvSpPr>
            <p:cNvPr id="37" name="Rectángulo redondeado 36"/>
            <p:cNvSpPr/>
            <p:nvPr/>
          </p:nvSpPr>
          <p:spPr>
            <a:xfrm>
              <a:off x="7424663" y="815901"/>
              <a:ext cx="278936" cy="268323"/>
            </a:xfrm>
            <a:prstGeom prst="roundRect">
              <a:avLst/>
            </a:prstGeom>
            <a:solidFill>
              <a:srgbClr val="73D67D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7456777" y="398535"/>
              <a:ext cx="278936" cy="268323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39" name="Rectángulo redondeado 38"/>
            <p:cNvSpPr/>
            <p:nvPr/>
          </p:nvSpPr>
          <p:spPr>
            <a:xfrm>
              <a:off x="7417330" y="1403173"/>
              <a:ext cx="278936" cy="268323"/>
            </a:xfrm>
            <a:prstGeom prst="roundRect">
              <a:avLst/>
            </a:prstGeom>
            <a:solidFill>
              <a:srgbClr val="4F95D5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600" dirty="0">
                <a:solidFill>
                  <a:srgbClr val="FFFFFF"/>
                </a:solidFill>
              </a:endParaRPr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7709239" y="1833974"/>
              <a:ext cx="1881792" cy="79591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FELLOWSHIP OR OPTIONAL TRAINING 4th-5th YR RESIDENCY OR APPRENTICESHIP</a:t>
              </a:r>
            </a:p>
          </p:txBody>
        </p:sp>
        <p:sp>
          <p:nvSpPr>
            <p:cNvPr id="41" name="Rectángulo redondeado 40"/>
            <p:cNvSpPr/>
            <p:nvPr/>
          </p:nvSpPr>
          <p:spPr>
            <a:xfrm>
              <a:off x="7403891" y="1978182"/>
              <a:ext cx="278936" cy="26832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9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 noGrp="1"/>
          </p:cNvSpPr>
          <p:nvPr>
            <p:ph type="title"/>
          </p:nvPr>
        </p:nvSpPr>
        <p:spPr>
          <a:xfrm>
            <a:off x="7889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Europe</a:t>
            </a: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97391"/>
              </p:ext>
            </p:extLst>
          </p:nvPr>
        </p:nvGraphicFramePr>
        <p:xfrm>
          <a:off x="431800" y="1282700"/>
          <a:ext cx="9296400" cy="557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quarter" idx="4"/>
          </p:nvPr>
        </p:nvSpPr>
        <p:spPr>
          <a:xfrm>
            <a:off x="9444077" y="2058363"/>
            <a:ext cx="2163723" cy="1535737"/>
          </a:xfrm>
          <a:ln>
            <a:solidFill>
              <a:srgbClr val="EEECE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solidFill>
                  <a:srgbClr val="2D8DDC"/>
                </a:solidFill>
              </a:rPr>
              <a:t>100% availability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Digital Radiology  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Fluoroscopy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US, CT &amp; MR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4"/>
          </p:nvPr>
        </p:nvSpPr>
        <p:spPr>
          <a:xfrm>
            <a:off x="9456777" y="3912563"/>
            <a:ext cx="2176423" cy="1535737"/>
          </a:xfrm>
          <a:ln>
            <a:solidFill>
              <a:srgbClr val="EEECE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solidFill>
                  <a:srgbClr val="2D8DDC"/>
                </a:solidFill>
              </a:rPr>
              <a:t>Partial availability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Nuclear Medicine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PET CT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idx="1"/>
          </p:nvPr>
        </p:nvSpPr>
        <p:spPr>
          <a:xfrm>
            <a:off x="0" y="1004442"/>
            <a:ext cx="11535207" cy="8449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124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Pediatric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Radiology training centers (1-2yr training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) in </a:t>
            </a:r>
            <a:r>
              <a:rPr lang="en-US" sz="28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10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countries  </a:t>
            </a:r>
            <a:endParaRPr lang="en-US" dirty="0">
              <a:solidFill>
                <a:srgbClr val="2D8DD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7700" y="-1143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Latin America</a:t>
            </a:r>
            <a:endParaRPr lang="en-US" sz="36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3388" y="9933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19 countries</a:t>
            </a:r>
            <a:endParaRPr 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14862" y="1969992"/>
            <a:ext cx="3223307" cy="4285215"/>
          </a:xfrm>
          <a:ln>
            <a:solidFill>
              <a:schemeClr val="bg2"/>
            </a:solidFill>
          </a:ln>
        </p:spPr>
        <p:txBody>
          <a:bodyPr>
            <a:normAutofit lnSpcReduction="1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Argentina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Bolivia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Brazil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Chile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Colombia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Costa Rica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Cuba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Dominican Republic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Ecuador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El Salvador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194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3712112" y="1978542"/>
            <a:ext cx="3223307" cy="4285215"/>
          </a:xfrm>
          <a:ln>
            <a:solidFill>
              <a:srgbClr val="EEECE1"/>
            </a:solidFill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Guatemala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Haiti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Honduras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Mexico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Nicaragua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Panama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Peru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Uruguay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Venezuela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24238" t="31296"/>
          <a:stretch/>
        </p:blipFill>
        <p:spPr>
          <a:xfrm>
            <a:off x="7696200" y="1841500"/>
            <a:ext cx="3850640" cy="4711700"/>
          </a:xfrm>
          <a:prstGeom prst="rect">
            <a:avLst/>
          </a:prstGeom>
          <a:ln>
            <a:solidFill>
              <a:srgbClr val="EEECE1"/>
            </a:solidFill>
          </a:ln>
        </p:spPr>
      </p:pic>
    </p:spTree>
    <p:extLst>
      <p:ext uri="{BB962C8B-B14F-4D97-AF65-F5344CB8AC3E}">
        <p14:creationId xmlns:p14="http://schemas.microsoft.com/office/powerpoint/2010/main" val="23582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Latin </a:t>
            </a:r>
            <a:r>
              <a:rPr lang="en-US" sz="36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America</a:t>
            </a:r>
            <a:endParaRPr lang="en-US" sz="3600" dirty="0">
              <a:solidFill>
                <a:srgbClr val="595959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240547" y="630832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Definition of “Pediatric Radiologist” according to training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4660900" y="2718594"/>
            <a:ext cx="2108200" cy="1268412"/>
          </a:xfrm>
          <a:prstGeom prst="rect">
            <a:avLst/>
          </a:prstGeom>
          <a:ln w="381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ALBANIA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AUSTRIA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BOSNIA-HERZ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ITALY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RUSSIA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SERBIA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SLOVENIA</a:t>
            </a:r>
            <a:endParaRPr lang="es-ES" sz="1600" dirty="0">
              <a:solidFill>
                <a:srgbClr val="FFFFFF"/>
              </a:solidFill>
            </a:endParaRP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es-ES" sz="1600" dirty="0">
              <a:solidFill>
                <a:srgbClr val="404040"/>
              </a:solidFill>
            </a:endParaRPr>
          </a:p>
          <a:p>
            <a:pPr marL="0" indent="0">
              <a:lnSpc>
                <a:spcPct val="70000"/>
              </a:lnSpc>
              <a:buClr>
                <a:schemeClr val="accent1">
                  <a:lumMod val="75000"/>
                </a:schemeClr>
              </a:buClr>
              <a:buNone/>
            </a:pPr>
            <a:endParaRPr lang="en-US" sz="1400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2984500" y="4141788"/>
            <a:ext cx="1397000" cy="1268412"/>
          </a:xfrm>
          <a:prstGeom prst="rect">
            <a:avLst/>
          </a:prstGeom>
          <a:ln w="3810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es-ES" sz="1400" dirty="0"/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GERMANY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NORWAY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NETHERLANDS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s-ES" sz="1400" dirty="0">
                <a:solidFill>
                  <a:srgbClr val="FFFFFF"/>
                </a:solidFill>
              </a:rPr>
              <a:t>SWITZERLAND</a:t>
            </a:r>
            <a:endParaRPr lang="en-US" sz="1200" dirty="0">
              <a:solidFill>
                <a:srgbClr val="FFFFFF"/>
              </a:solidFill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6973352"/>
              </p:ext>
            </p:extLst>
          </p:nvPr>
        </p:nvGraphicFramePr>
        <p:xfrm>
          <a:off x="591514" y="1053412"/>
          <a:ext cx="11459767" cy="6251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4407420" y="1782238"/>
            <a:ext cx="13329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FFFF"/>
                </a:solidFill>
              </a:rPr>
              <a:t>DOMINCAN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b="1" dirty="0" smtClean="0">
                <a:solidFill>
                  <a:srgbClr val="FFFFFF"/>
                </a:solidFill>
              </a:rPr>
              <a:t>REPUBLIC</a:t>
            </a:r>
            <a:endParaRPr lang="es-E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61222"/>
              </p:ext>
            </p:extLst>
          </p:nvPr>
        </p:nvGraphicFramePr>
        <p:xfrm>
          <a:off x="215900" y="1562100"/>
          <a:ext cx="113411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4"/>
          <p:cNvSpPr txBox="1"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Latin America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26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Radiologists per country (17/18)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pSp>
        <p:nvGrpSpPr>
          <p:cNvPr id="24" name="Agrupar 23"/>
          <p:cNvGrpSpPr/>
          <p:nvPr/>
        </p:nvGrpSpPr>
        <p:grpSpPr>
          <a:xfrm>
            <a:off x="9620248" y="1755672"/>
            <a:ext cx="2120900" cy="1271334"/>
            <a:chOff x="9004485" y="124801"/>
            <a:chExt cx="2544274" cy="1315078"/>
          </a:xfrm>
        </p:grpSpPr>
        <p:sp>
          <p:nvSpPr>
            <p:cNvPr id="25" name="Rectángulo redondeado 24"/>
            <p:cNvSpPr/>
            <p:nvPr/>
          </p:nvSpPr>
          <p:spPr>
            <a:xfrm>
              <a:off x="9004487" y="157643"/>
              <a:ext cx="390217" cy="268323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9458209" y="898656"/>
              <a:ext cx="2074285" cy="54122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</a:rPr>
                <a:t>1-2yr FELLOWSHIP </a:t>
              </a:r>
              <a:r>
                <a:rPr lang="es-ES" sz="1400" dirty="0" smtClean="0">
                  <a:solidFill>
                    <a:srgbClr val="595959"/>
                  </a:solidFill>
                </a:rPr>
                <a:t>OR APPRENTICESHIP</a:t>
              </a:r>
              <a:endParaRPr lang="es-ES" sz="1400" dirty="0">
                <a:solidFill>
                  <a:srgbClr val="595959"/>
                </a:solidFill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9456856" y="124801"/>
              <a:ext cx="2091903" cy="31836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9452796" y="532525"/>
              <a:ext cx="2088127" cy="31836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9004485" y="980113"/>
              <a:ext cx="390217" cy="268323"/>
            </a:xfrm>
            <a:prstGeom prst="roundRect">
              <a:avLst/>
            </a:prstGeom>
            <a:solidFill>
              <a:srgbClr val="73D67D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9006125" y="556179"/>
              <a:ext cx="390217" cy="268323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aphicFrame>
        <p:nvGraphicFramePr>
          <p:cNvPr id="25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66051"/>
              </p:ext>
            </p:extLst>
          </p:nvPr>
        </p:nvGraphicFramePr>
        <p:xfrm>
          <a:off x="0" y="1460500"/>
          <a:ext cx="119253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4"/>
          <p:cNvSpPr txBox="1"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Latin America</a:t>
            </a:r>
          </a:p>
        </p:txBody>
      </p:sp>
      <p:sp>
        <p:nvSpPr>
          <p:cNvPr id="17" name="Text Placeholder 1"/>
          <p:cNvSpPr>
            <a:spLocks noGrp="1"/>
          </p:cNvSpPr>
          <p:nvPr>
            <p:ph type="body" idx="1"/>
          </p:nvPr>
        </p:nvSpPr>
        <p:spPr>
          <a:xfrm>
            <a:off x="2532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Population &lt;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19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years*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/ Pediatric Radiologist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9829800" y="6419418"/>
            <a:ext cx="23622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  <a:buClr>
                <a:schemeClr val="tx2">
                  <a:lumMod val="60000"/>
                  <a:lumOff val="40000"/>
                </a:schemeClr>
              </a:buClr>
              <a:buSzPct val="60000"/>
            </a:pPr>
            <a:r>
              <a:rPr lang="en-US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*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United </a:t>
            </a:r>
            <a:r>
              <a:rPr lang="en-US" sz="1600" kern="1200" dirty="0">
                <a:solidFill>
                  <a:srgbClr val="44546A"/>
                </a:solidFill>
                <a:latin typeface="Comic Sans MS" panose="030F0702030302020204" pitchFamily="66" charset="0"/>
              </a:rPr>
              <a:t>Nations </a:t>
            </a:r>
            <a:r>
              <a:rPr lang="en-US" sz="1600" kern="1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2015</a:t>
            </a:r>
            <a:endParaRPr lang="en-US" sz="1600" kern="12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400048" y="1908072"/>
            <a:ext cx="2120900" cy="1271334"/>
            <a:chOff x="9004485" y="124801"/>
            <a:chExt cx="2544274" cy="1315078"/>
          </a:xfrm>
        </p:grpSpPr>
        <p:sp>
          <p:nvSpPr>
            <p:cNvPr id="22" name="Rectángulo redondeado 21"/>
            <p:cNvSpPr/>
            <p:nvPr/>
          </p:nvSpPr>
          <p:spPr>
            <a:xfrm>
              <a:off x="9004487" y="157643"/>
              <a:ext cx="390217" cy="268323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9458209" y="898656"/>
              <a:ext cx="2074285" cy="54122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</a:rPr>
                <a:t>1-2yr FELLOWSHIP </a:t>
              </a:r>
              <a:r>
                <a:rPr lang="es-ES" sz="1400" dirty="0" smtClean="0">
                  <a:solidFill>
                    <a:srgbClr val="595959"/>
                  </a:solidFill>
                </a:rPr>
                <a:t>OR APPRENTICESHIP</a:t>
              </a:r>
              <a:endParaRPr lang="es-ES" sz="1400" dirty="0">
                <a:solidFill>
                  <a:srgbClr val="595959"/>
                </a:solidFill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9456856" y="124801"/>
              <a:ext cx="2091903" cy="31836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9452796" y="532525"/>
              <a:ext cx="2088127" cy="31836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28" name="Rectángulo redondeado 27"/>
            <p:cNvSpPr/>
            <p:nvPr/>
          </p:nvSpPr>
          <p:spPr>
            <a:xfrm>
              <a:off x="9004485" y="980113"/>
              <a:ext cx="390217" cy="268323"/>
            </a:xfrm>
            <a:prstGeom prst="roundRect">
              <a:avLst/>
            </a:prstGeom>
            <a:solidFill>
              <a:srgbClr val="73D67D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9006125" y="556179"/>
              <a:ext cx="390217" cy="268323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1600" dirty="0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 noGrp="1"/>
          </p:cNvSpPr>
          <p:nvPr>
            <p:ph type="title"/>
          </p:nvPr>
        </p:nvSpPr>
        <p:spPr>
          <a:xfrm>
            <a:off x="7889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Latin America</a:t>
            </a: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625630"/>
              </p:ext>
            </p:extLst>
          </p:nvPr>
        </p:nvGraphicFramePr>
        <p:xfrm>
          <a:off x="609600" y="1955800"/>
          <a:ext cx="7937500" cy="412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ontent Placeholder 2"/>
          <p:cNvSpPr>
            <a:spLocks noGrp="1"/>
          </p:cNvSpPr>
          <p:nvPr>
            <p:ph sz="quarter" idx="4"/>
          </p:nvPr>
        </p:nvSpPr>
        <p:spPr>
          <a:xfrm>
            <a:off x="9250525" y="2273781"/>
            <a:ext cx="2281075" cy="1650519"/>
          </a:xfrm>
          <a:ln>
            <a:solidFill>
              <a:srgbClr val="EEECE1"/>
            </a:solidFill>
          </a:ln>
        </p:spPr>
        <p:txBody>
          <a:bodyPr>
            <a:norm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solidFill>
                  <a:srgbClr val="2D8DDC"/>
                </a:solidFill>
              </a:rPr>
              <a:t>100% availability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Digital Radiology  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Fluoroscopy</a:t>
            </a:r>
          </a:p>
          <a:p>
            <a:pPr marL="0" indent="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Ultrasound &amp; CT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4"/>
          </p:nvPr>
        </p:nvSpPr>
        <p:spPr>
          <a:xfrm>
            <a:off x="9250525" y="4026381"/>
            <a:ext cx="2281075" cy="1650519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solidFill>
                  <a:srgbClr val="2D8DDC"/>
                </a:solidFill>
              </a:rPr>
              <a:t>Partial availability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 smtClean="0">
                <a:solidFill>
                  <a:srgbClr val="44546A"/>
                </a:solidFill>
                <a:cs typeface="Comic Sans MS"/>
              </a:rPr>
              <a:t>MR</a:t>
            </a:r>
            <a:endParaRPr lang="en-US" sz="2000" dirty="0">
              <a:solidFill>
                <a:srgbClr val="44546A"/>
              </a:solidFill>
              <a:cs typeface="Comic Sans MS"/>
            </a:endParaRP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Nuclear </a:t>
            </a:r>
            <a:r>
              <a:rPr lang="en-US" sz="2000" dirty="0" smtClean="0">
                <a:solidFill>
                  <a:srgbClr val="44546A"/>
                </a:solidFill>
                <a:cs typeface="Comic Sans MS"/>
              </a:rPr>
              <a:t>Medicine</a:t>
            </a:r>
            <a:endParaRPr lang="en-US" sz="2000" dirty="0">
              <a:solidFill>
                <a:srgbClr val="44546A"/>
              </a:solidFill>
              <a:cs typeface="Comic Sans MS"/>
            </a:endParaRPr>
          </a:p>
          <a:p>
            <a:pPr marL="0" indent="0">
              <a:buClr>
                <a:schemeClr val="accent1">
                  <a:lumMod val="75000"/>
                </a:schemeClr>
              </a:buClr>
              <a:buSzPct val="60000"/>
              <a:buNone/>
            </a:pPr>
            <a:r>
              <a:rPr lang="en-US" sz="2000" dirty="0">
                <a:solidFill>
                  <a:srgbClr val="44546A"/>
                </a:solidFill>
                <a:cs typeface="Comic Sans MS"/>
              </a:rPr>
              <a:t>PET </a:t>
            </a:r>
            <a:r>
              <a:rPr lang="en-US" sz="2000" dirty="0" smtClean="0">
                <a:solidFill>
                  <a:srgbClr val="44546A"/>
                </a:solidFill>
                <a:cs typeface="Comic Sans MS"/>
              </a:rPr>
              <a:t>CT</a:t>
            </a:r>
            <a:endParaRPr lang="en-US" sz="2000" dirty="0">
              <a:solidFill>
                <a:srgbClr val="44546A"/>
              </a:solidFill>
              <a:cs typeface="Comic Sans MS"/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idx="1"/>
          </p:nvPr>
        </p:nvSpPr>
        <p:spPr>
          <a:xfrm>
            <a:off x="0" y="750442"/>
            <a:ext cx="11535207" cy="8449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9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Pediatric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Radiology training centers (1-2yr training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) in </a:t>
            </a:r>
            <a:r>
              <a:rPr lang="en-US" sz="28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5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countries  </a:t>
            </a:r>
            <a:endParaRPr lang="en-US" dirty="0">
              <a:solidFill>
                <a:srgbClr val="2D8DD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North America</a:t>
            </a:r>
            <a:endParaRPr lang="en-US" sz="36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3388" y="9933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2 countries *</a:t>
            </a:r>
            <a:endParaRPr 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4562" y="2604993"/>
            <a:ext cx="3838038" cy="1179608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>
                <a:solidFill>
                  <a:srgbClr val="595959"/>
                </a:solidFill>
              </a:rPr>
              <a:t>Canada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>
                <a:solidFill>
                  <a:srgbClr val="595959"/>
                </a:solidFill>
              </a:rPr>
              <a:t>United Sates of America</a:t>
            </a:r>
            <a:endParaRPr lang="en-US" dirty="0">
              <a:solidFill>
                <a:srgbClr val="595959"/>
              </a:solidFill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SzPct val="50000"/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194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431800" y="5235816"/>
            <a:ext cx="425842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*</a:t>
            </a:r>
            <a:r>
              <a:rPr lang="es-ES" sz="20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Mexico</a:t>
            </a:r>
            <a:r>
              <a:rPr lang="es-E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included</a:t>
            </a:r>
            <a:r>
              <a:rPr lang="es-E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 in </a:t>
            </a:r>
            <a:r>
              <a:rPr lang="es-ES" sz="20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Latin</a:t>
            </a:r>
            <a:r>
              <a:rPr lang="es-E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America</a:t>
            </a:r>
            <a:endParaRPr lang="es-ES" sz="2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b="48333"/>
          <a:stretch/>
        </p:blipFill>
        <p:spPr>
          <a:xfrm>
            <a:off x="5232400" y="1739900"/>
            <a:ext cx="6365240" cy="4914900"/>
          </a:xfrm>
          <a:prstGeom prst="rect">
            <a:avLst/>
          </a:prstGeom>
          <a:ln>
            <a:solidFill>
              <a:srgbClr val="EEECE1"/>
            </a:solidFill>
          </a:ln>
        </p:spPr>
      </p:pic>
    </p:spTree>
    <p:extLst>
      <p:ext uri="{BB962C8B-B14F-4D97-AF65-F5344CB8AC3E}">
        <p14:creationId xmlns:p14="http://schemas.microsoft.com/office/powerpoint/2010/main" val="17459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North America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3602" y="842734"/>
            <a:ext cx="10270898" cy="844914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b="0" dirty="0">
                <a:solidFill>
                  <a:srgbClr val="404040"/>
                </a:solidFill>
                <a:latin typeface="Comic Sans MS" panose="030F0702030302020204" pitchFamily="66" charset="0"/>
              </a:rPr>
              <a:t>Availability of Pediatric </a:t>
            </a:r>
            <a:r>
              <a:rPr lang="en-US" b="0" dirty="0" smtClean="0">
                <a:solidFill>
                  <a:srgbClr val="404040"/>
                </a:solidFill>
                <a:latin typeface="Comic Sans MS" panose="030F0702030302020204" pitchFamily="66" charset="0"/>
              </a:rPr>
              <a:t>Radiologists: 2</a:t>
            </a:r>
            <a:r>
              <a:rPr lang="en-US" b="0" dirty="0">
                <a:solidFill>
                  <a:srgbClr val="404040"/>
                </a:solidFill>
                <a:latin typeface="Comic Sans MS" panose="030F0702030302020204" pitchFamily="66" charset="0"/>
              </a:rPr>
              <a:t>/</a:t>
            </a:r>
            <a:r>
              <a:rPr lang="en-US" b="0" dirty="0" smtClean="0">
                <a:solidFill>
                  <a:srgbClr val="40404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42900" y="1790700"/>
            <a:ext cx="11061700" cy="11049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b="0" dirty="0">
                <a:solidFill>
                  <a:srgbClr val="595959"/>
                </a:solidFill>
                <a:latin typeface="Comic Sans MS" panose="030F0702030302020204" pitchFamily="66" charset="0"/>
              </a:rPr>
              <a:t>In both countries a Pediatric Radiologist is defined as having completed a 1-2 year Fellowship training</a:t>
            </a:r>
          </a:p>
        </p:txBody>
      </p:sp>
      <p:graphicFrame>
        <p:nvGraphicFramePr>
          <p:cNvPr id="8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196024"/>
              </p:ext>
            </p:extLst>
          </p:nvPr>
        </p:nvGraphicFramePr>
        <p:xfrm>
          <a:off x="217488" y="3162300"/>
          <a:ext cx="4329112" cy="302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495300" y="5708286"/>
            <a:ext cx="4495800" cy="84491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2D8DDC"/>
                </a:solidFill>
                <a:latin typeface="Comic Sans MS" panose="030F0702030302020204" pitchFamily="66" charset="0"/>
              </a:rPr>
              <a:t>Pediatric Radiologists per country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038906"/>
              </p:ext>
            </p:extLst>
          </p:nvPr>
        </p:nvGraphicFramePr>
        <p:xfrm>
          <a:off x="6199189" y="2286000"/>
          <a:ext cx="4214812" cy="389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5930900" y="5708286"/>
            <a:ext cx="6261100" cy="84491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Population &lt; </a:t>
            </a:r>
            <a:r>
              <a:rPr lang="en-US" sz="2000" dirty="0">
                <a:solidFill>
                  <a:srgbClr val="2D8DDC"/>
                </a:solidFill>
                <a:latin typeface="Comic Sans MS" panose="030F0702030302020204" pitchFamily="66" charset="0"/>
              </a:rPr>
              <a:t>19 </a:t>
            </a:r>
            <a:r>
              <a:rPr lang="en-US" sz="20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years* </a:t>
            </a:r>
            <a:r>
              <a:rPr lang="en-US" sz="2000" dirty="0">
                <a:solidFill>
                  <a:srgbClr val="2D8DDC"/>
                </a:solidFill>
                <a:latin typeface="Comic Sans MS" panose="030F0702030302020204" pitchFamily="66" charset="0"/>
              </a:rPr>
              <a:t>/ Pediatric Radiologist</a:t>
            </a:r>
          </a:p>
        </p:txBody>
      </p:sp>
    </p:spTree>
    <p:extLst>
      <p:ext uri="{BB962C8B-B14F-4D97-AF65-F5344CB8AC3E}">
        <p14:creationId xmlns:p14="http://schemas.microsoft.com/office/powerpoint/2010/main" val="105006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Methods and Materials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9788" y="13235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5B9BD5"/>
                </a:solidFill>
                <a:latin typeface="Comic Sans MS" panose="030F0702030302020204" pitchFamily="66" charset="0"/>
              </a:rPr>
              <a:t>A working </a:t>
            </a:r>
            <a:r>
              <a:rPr lang="en-US" dirty="0" smtClean="0">
                <a:solidFill>
                  <a:srgbClr val="5B9BD5"/>
                </a:solidFill>
                <a:latin typeface="Comic Sans MS" panose="030F0702030302020204" pitchFamily="66" charset="0"/>
              </a:rPr>
              <a:t>group </a:t>
            </a:r>
            <a:r>
              <a:rPr lang="en-US" dirty="0">
                <a:solidFill>
                  <a:srgbClr val="5B9BD5"/>
                </a:solidFill>
                <a:latin typeface="Comic Sans MS" panose="030F0702030302020204" pitchFamily="66" charset="0"/>
              </a:rPr>
              <a:t>with representatives of the WFPI regional and national member societies was assembled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620" y="2251711"/>
            <a:ext cx="11523980" cy="416052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Define the information to be gathered via a survey, including how pediatric radiologists are defined in different countries/regions</a:t>
            </a: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SzPct val="60000"/>
              <a:buNone/>
            </a:pPr>
            <a:endParaRPr lang="en-US" dirty="0">
              <a:solidFill>
                <a:srgbClr val="44546A"/>
              </a:solidFill>
              <a:latin typeface="Comic Sans MS" panose="030F0702030302020204" pitchFamily="66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Recruit contacts from different countries/regions responsible for responding to the </a:t>
            </a:r>
            <a:r>
              <a:rPr lang="en-US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survey </a:t>
            </a:r>
            <a:r>
              <a:rPr lang="en-US" sz="18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(Appendix / slide 35)</a:t>
            </a:r>
            <a:endParaRPr lang="en-US" sz="1800" dirty="0">
              <a:solidFill>
                <a:srgbClr val="44546A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SzPct val="60000"/>
              <a:buNone/>
            </a:pPr>
            <a:endParaRPr lang="en-US" dirty="0">
              <a:solidFill>
                <a:srgbClr val="44546A"/>
              </a:solidFill>
              <a:latin typeface="Comic Sans MS" panose="030F0702030302020204" pitchFamily="66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Collate and analyze the data</a:t>
            </a: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SzPct val="60000"/>
              <a:buNone/>
            </a:pPr>
            <a:endParaRPr lang="en-US" dirty="0">
              <a:solidFill>
                <a:srgbClr val="44546A"/>
              </a:solidFill>
              <a:latin typeface="Comic Sans MS" panose="030F0702030302020204" pitchFamily="66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546A"/>
                </a:solidFill>
                <a:latin typeface="Comic Sans MS" panose="030F0702030302020204" pitchFamily="66" charset="0"/>
              </a:rPr>
              <a:t>Construct a Global map of Pediatric Radiologists and Pediatric Radiology training centers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North America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092440"/>
              </p:ext>
            </p:extLst>
          </p:nvPr>
        </p:nvGraphicFramePr>
        <p:xfrm>
          <a:off x="572099" y="2044700"/>
          <a:ext cx="6451001" cy="468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sz="quarter" idx="4"/>
          </p:nvPr>
        </p:nvSpPr>
        <p:spPr>
          <a:xfrm>
            <a:off x="7969214" y="2207239"/>
            <a:ext cx="3805075" cy="3583961"/>
          </a:xfrm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>
                <a:solidFill>
                  <a:srgbClr val="2D8DDC"/>
                </a:solidFill>
              </a:rPr>
              <a:t>100% availability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Digital Radiology  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Fluoroscopy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Ultrasound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 CT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MR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NM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RIC/PACS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omic Sans MS"/>
              </a:rPr>
              <a:t>Tele-Radiology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0" y="750442"/>
            <a:ext cx="11535207" cy="844914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rgbClr val="2D8DDC"/>
                </a:solidFill>
                <a:latin typeface="Comic Sans MS" panose="030F0702030302020204" pitchFamily="66" charset="0"/>
              </a:rPr>
              <a:t>5</a:t>
            </a:r>
            <a:r>
              <a:rPr lang="en-US" sz="32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4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Pediatric </a:t>
            </a:r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Radiology training centers (1-2yr training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) in </a:t>
            </a:r>
            <a:r>
              <a:rPr lang="en-US" sz="2800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2 </a:t>
            </a:r>
            <a:r>
              <a:rPr lang="en-US" dirty="0" smtClean="0">
                <a:solidFill>
                  <a:srgbClr val="2D8DDC"/>
                </a:solidFill>
                <a:latin typeface="Comic Sans MS" panose="030F0702030302020204" pitchFamily="66" charset="0"/>
              </a:rPr>
              <a:t>countries  </a:t>
            </a:r>
            <a:endParaRPr lang="en-US" dirty="0">
              <a:solidFill>
                <a:srgbClr val="2D8DDC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972823"/>
              </p:ext>
            </p:extLst>
          </p:nvPr>
        </p:nvGraphicFramePr>
        <p:xfrm>
          <a:off x="1371600" y="2057400"/>
          <a:ext cx="6400800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28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76238"/>
            <a:ext cx="10972800" cy="1143000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400" b="1" dirty="0">
                <a:solidFill>
                  <a:srgbClr val="2D8DDC"/>
                </a:solidFill>
                <a:latin typeface="Comic Sans MS" panose="030F0702030302020204" pitchFamily="66" charset="0"/>
                <a:ea typeface="+mn-ea"/>
                <a:cs typeface="+mn-cs"/>
              </a:rPr>
              <a:t>Global map of availability of Pediatric Radiologists </a:t>
            </a:r>
            <a:r>
              <a:rPr lang="en-US" sz="24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/>
            </a:r>
            <a:br>
              <a:rPr lang="en-US" sz="2400" dirty="0" smtClean="0">
                <a:solidFill>
                  <a:srgbClr val="44546A"/>
                </a:solidFill>
                <a:latin typeface="Comic Sans MS" panose="030F0702030302020204" pitchFamily="66" charset="0"/>
              </a:rPr>
            </a:br>
            <a:r>
              <a:rPr lang="en-US" sz="20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Population &lt;19 years per Pediatric Radiologist / country</a:t>
            </a:r>
            <a:endParaRPr lang="en-US" sz="20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02362"/>
            <a:ext cx="10998200" cy="5455637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0"/>
            <a:ext cx="109728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Conclusion</a:t>
            </a:r>
            <a:endParaRPr lang="en-US" sz="32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01638"/>
            <a:ext cx="111379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2D8DDC"/>
                </a:solidFill>
                <a:latin typeface="Comic Sans MS" panose="030F0702030302020204" pitchFamily="66" charset="0"/>
                <a:ea typeface="+mn-ea"/>
                <a:cs typeface="+mn-cs"/>
              </a:rPr>
              <a:t>Global map of availability of Training Centers (absolute numbers)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33945"/>
            <a:ext cx="10515600" cy="5624055"/>
          </a:xfrm>
          <a:prstGeom prst="rect">
            <a:avLst/>
          </a:prstGeom>
          <a:ln>
            <a:solidFill>
              <a:srgbClr val="EEECE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0"/>
            <a:ext cx="109728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44546A"/>
                </a:solidFill>
                <a:latin typeface="Comic Sans MS" panose="030F0702030302020204" pitchFamily="66" charset="0"/>
              </a:rPr>
              <a:t>Conclusion</a:t>
            </a:r>
            <a:endParaRPr lang="en-US" sz="3200" dirty="0">
              <a:solidFill>
                <a:srgbClr val="44546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Conclusion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022" y="1633121"/>
            <a:ext cx="11785501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48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Worldwide there is a broad definition of the title “Pediatric Radiologist” including different training pathways and length of sub-specialty training. </a:t>
            </a:r>
          </a:p>
          <a:p>
            <a:pPr marL="342900" indent="-342900">
              <a:lnSpc>
                <a:spcPct val="120000"/>
              </a:lnSpc>
              <a:spcAft>
                <a:spcPts val="48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There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is 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wide variability of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available pediatric radiologists throughout the 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world, within the different regions, and within countries in a same region. The local definition of a “Pediatric Radiologist” is a factor to be considered when analyzing and comparing country and regional data.</a:t>
            </a:r>
            <a:endParaRPr lang="en-US" sz="2400" dirty="0">
              <a:solidFill>
                <a:srgbClr val="595959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20000"/>
              </a:lnSpc>
              <a:spcAft>
                <a:spcPts val="48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There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are major regional differences in the amount of 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training centers throughout the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world. </a:t>
            </a:r>
            <a:endParaRPr lang="en-US" sz="2400" dirty="0" smtClean="0">
              <a:solidFill>
                <a:srgbClr val="59595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Conclusion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422" y="1509554"/>
            <a:ext cx="11785501" cy="499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36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The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World Federation of Pediatric Radiology (WFPI) continues to play a large role in promoting better communication, collaboration, allocation of resources and education between regions. 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These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are the core missions of WFPI.  </a:t>
            </a:r>
            <a:endParaRPr lang="en-US" sz="2400" dirty="0" smtClean="0">
              <a:solidFill>
                <a:srgbClr val="595959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20000"/>
              </a:lnSpc>
              <a:spcAft>
                <a:spcPts val="36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The information obtained in this project will help focus the WFPI´s outreach programs according to the needs and availabilities of resources within each region /country.</a:t>
            </a:r>
            <a:endParaRPr lang="en-US" sz="2400" dirty="0">
              <a:solidFill>
                <a:srgbClr val="595959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20000"/>
              </a:lnSpc>
              <a:spcAft>
                <a:spcPts val="36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Future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directions of the WFPI may include 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recommending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 training pathways 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for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P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ediatric Radiologists according to </a:t>
            </a:r>
            <a:r>
              <a:rPr lang="en-US" sz="2400" dirty="0">
                <a:solidFill>
                  <a:srgbClr val="595959"/>
                </a:solidFill>
                <a:latin typeface="Comic Sans MS" panose="030F0702030302020204" pitchFamily="66" charset="0"/>
              </a:rPr>
              <a:t>local </a:t>
            </a:r>
            <a:r>
              <a:rPr lang="en-US" sz="2400" dirty="0" smtClean="0">
                <a:solidFill>
                  <a:srgbClr val="595959"/>
                </a:solidFill>
                <a:latin typeface="Comic Sans MS" panose="030F0702030302020204" pitchFamily="66" charset="0"/>
              </a:rPr>
              <a:t>conditions and thus contribute to enhance the availability and quality of pediatric imaging worldwide.</a:t>
            </a:r>
            <a:endParaRPr lang="en-US" sz="2400" dirty="0">
              <a:solidFill>
                <a:srgbClr val="59595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595959"/>
                </a:solidFill>
              </a:rPr>
              <a:t>Appendix: Key contacts and collaborators</a:t>
            </a:r>
            <a:endParaRPr lang="en-US" sz="4000" dirty="0">
              <a:solidFill>
                <a:srgbClr val="595959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8900" y="1155701"/>
            <a:ext cx="3048000" cy="3098799"/>
          </a:xfrm>
          <a:ln>
            <a:solidFill>
              <a:srgbClr val="EEECE1"/>
            </a:solidFill>
          </a:ln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AFRICA</a:t>
            </a:r>
          </a:p>
          <a:p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Gladys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Mwango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Jaishree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Naidoo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Omolola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Atalabi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Suzgo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Sam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Mzumara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Jean Jacques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Nshizirungu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Azza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Hammou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Kisembo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Harriet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Nalongo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Yocabel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Gorfu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pPr marL="0" indent="0">
              <a:buNone/>
            </a:pPr>
            <a:endParaRPr lang="es-ES" sz="18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18769" y="1146174"/>
            <a:ext cx="2963332" cy="5711826"/>
          </a:xfrm>
          <a:ln>
            <a:solidFill>
              <a:srgbClr val="EEECE1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sz="3200" b="1" dirty="0" smtClean="0">
                <a:solidFill>
                  <a:srgbClr val="558ED5"/>
                </a:solidFill>
              </a:rPr>
              <a:t>EUROPE</a:t>
            </a:r>
          </a:p>
          <a:p>
            <a:r>
              <a:rPr lang="es-ES" sz="2600" dirty="0" err="1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Fermin</a:t>
            </a:r>
            <a:r>
              <a:rPr lang="es-ES" sz="2600" dirty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Saez</a:t>
            </a:r>
            <a:endParaRPr lang="es-ES" sz="2600" dirty="0" smtClean="0">
              <a:solidFill>
                <a:srgbClr val="595959"/>
              </a:solidFill>
              <a:latin typeface="Comic Sans MS"/>
              <a:ea typeface="Arial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Miguel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Angel</a:t>
            </a:r>
            <a:r>
              <a:rPr lang="es-ES" sz="2600" dirty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Lopez</a:t>
            </a:r>
            <a:r>
              <a:rPr lang="es-ES" sz="2600" dirty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 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Pino</a:t>
            </a: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HubertDucou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2600" dirty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le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Pointe</a:t>
            </a:r>
            <a:endParaRPr lang="es-ES" sz="2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Hans-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J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oachim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Mentzel</a:t>
            </a:r>
            <a:endParaRPr lang="es-ES" sz="2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2600" dirty="0" err="1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Kath</a:t>
            </a:r>
            <a:r>
              <a:rPr lang="es-ES" sz="2600" dirty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ea typeface="Arial"/>
                <a:cs typeface="Comic Sans MS"/>
              </a:rPr>
              <a:t>Halliday</a:t>
            </a:r>
            <a:endParaRPr lang="es-ES" sz="2600" dirty="0" smtClean="0">
              <a:solidFill>
                <a:srgbClr val="595959"/>
              </a:solidFill>
              <a:latin typeface="Comic Sans MS"/>
              <a:ea typeface="Arial"/>
              <a:cs typeface="Comic Sans MS"/>
            </a:endParaRPr>
          </a:p>
          <a:p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Aleksandra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Korostyshevskaya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Erich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Sorantin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Sorin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Dudea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Damjana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Ključevšek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Rainer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Wolf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Éva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Kis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Goran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Djuricic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Paolo Toma</a:t>
            </a: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Claudio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Granata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Mithat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Haliloglu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Irmina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Sefic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Pasic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Sonja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(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Saraci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)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Butorac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Rutger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Jan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Nievelstein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Lil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Sofie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Ording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Müller </a:t>
            </a: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Charlotte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de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Lange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7" name="Marcador de contenido 5"/>
          <p:cNvSpPr txBox="1">
            <a:spLocks/>
          </p:cNvSpPr>
          <p:nvPr/>
        </p:nvSpPr>
        <p:spPr>
          <a:xfrm>
            <a:off x="9368368" y="1158875"/>
            <a:ext cx="2683932" cy="5356225"/>
          </a:xfrm>
          <a:prstGeom prst="rect">
            <a:avLst/>
          </a:prstGeom>
          <a:ln>
            <a:solidFill>
              <a:srgbClr val="EEECE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/>
              <a:buNone/>
            </a:pPr>
            <a:r>
              <a:rPr lang="es-ES" sz="3200" b="1" dirty="0">
                <a:solidFill>
                  <a:srgbClr val="558ED5"/>
                </a:solidFill>
              </a:rPr>
              <a:t>L</a:t>
            </a:r>
            <a:r>
              <a:rPr lang="es-ES" sz="3200" b="1" dirty="0" smtClean="0">
                <a:solidFill>
                  <a:srgbClr val="558ED5"/>
                </a:solidFill>
              </a:rPr>
              <a:t>ATIN AMERICA</a:t>
            </a:r>
          </a:p>
          <a:p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Mario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Pelizzari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Lucrecia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Postigo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Alexandra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Monteiro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Gloria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Soto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Federico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Lubinnus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Luis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Lobos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Miguel Ángel Allende </a:t>
            </a: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Víctor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Izaguirre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Eysa</a:t>
            </a:r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 Carrasco </a:t>
            </a: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María Isabel  </a:t>
            </a:r>
            <a:r>
              <a:rPr lang="es-ES" sz="2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Barrantesmonges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Eric 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Chong  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Patricia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Compten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Luis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Campos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Anabel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Lizardi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José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Briceño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Ernst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Garcon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Fabián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Gonzales </a:t>
            </a:r>
            <a:endParaRPr lang="es-ES" sz="2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Beatriz González </a:t>
            </a:r>
          </a:p>
          <a:p>
            <a:r>
              <a:rPr lang="es-ES" sz="2600" dirty="0" smtClean="0">
                <a:solidFill>
                  <a:srgbClr val="595959"/>
                </a:solidFill>
                <a:latin typeface="Comic Sans MS"/>
                <a:cs typeface="Comic Sans MS"/>
              </a:rPr>
              <a:t>Marta 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Eugenia </a:t>
            </a:r>
            <a:r>
              <a:rPr lang="es-ES" sz="2600" dirty="0" err="1">
                <a:solidFill>
                  <a:srgbClr val="595959"/>
                </a:solidFill>
                <a:latin typeface="Comic Sans MS"/>
                <a:cs typeface="Comic Sans MS"/>
              </a:rPr>
              <a:t>Soissa</a:t>
            </a:r>
            <a:r>
              <a:rPr lang="es-ES" sz="2600" dirty="0">
                <a:solidFill>
                  <a:srgbClr val="595959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8" name="Marcador de contenido 5"/>
          <p:cNvSpPr txBox="1">
            <a:spLocks/>
          </p:cNvSpPr>
          <p:nvPr/>
        </p:nvSpPr>
        <p:spPr>
          <a:xfrm>
            <a:off x="97368" y="4371975"/>
            <a:ext cx="3103032" cy="1825625"/>
          </a:xfrm>
          <a:prstGeom prst="rect">
            <a:avLst/>
          </a:prstGeom>
          <a:ln>
            <a:solidFill>
              <a:srgbClr val="EEECE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s-ES" sz="2000" b="1" dirty="0" smtClean="0">
                <a:solidFill>
                  <a:srgbClr val="558ED5"/>
                </a:solidFill>
              </a:rPr>
              <a:t>NORTH AMERICA</a:t>
            </a:r>
            <a:endParaRPr lang="es-ES" sz="2000" b="1" dirty="0">
              <a:solidFill>
                <a:srgbClr val="558ED5"/>
              </a:solidFill>
            </a:endParaRPr>
          </a:p>
          <a:p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Inês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Boechat </a:t>
            </a:r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Donald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Frush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Paul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Babyn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Oscar Navarro 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ea typeface="Calibri"/>
                <a:cs typeface="Comic Sans MS"/>
              </a:rPr>
              <a:t>Karen Thomas</a:t>
            </a:r>
          </a:p>
        </p:txBody>
      </p:sp>
      <p:sp>
        <p:nvSpPr>
          <p:cNvPr id="9" name="Marcador de contenido 3"/>
          <p:cNvSpPr txBox="1">
            <a:spLocks/>
          </p:cNvSpPr>
          <p:nvPr/>
        </p:nvSpPr>
        <p:spPr>
          <a:xfrm>
            <a:off x="3314701" y="1117600"/>
            <a:ext cx="2705100" cy="5740400"/>
          </a:xfrm>
          <a:prstGeom prst="rect">
            <a:avLst/>
          </a:prstGeom>
          <a:ln>
            <a:solidFill>
              <a:srgbClr val="EEECE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000" b="1" dirty="0" smtClean="0">
                <a:solidFill>
                  <a:srgbClr val="558ED5"/>
                </a:solidFill>
              </a:rPr>
              <a:t>ASIA-OCEANIA</a:t>
            </a:r>
            <a:endParaRPr lang="es-ES" b="1" dirty="0" smtClean="0">
              <a:solidFill>
                <a:srgbClr val="558ED5"/>
              </a:solidFill>
            </a:endParaRPr>
          </a:p>
          <a:p>
            <a:r>
              <a:rPr lang="es-ES" sz="1600" dirty="0" smtClean="0">
                <a:solidFill>
                  <a:srgbClr val="595959"/>
                </a:solidFill>
                <a:latin typeface="Comic Sans MS"/>
                <a:cs typeface="Comic Sans MS"/>
              </a:rPr>
              <a:t>Wendy Lam</a:t>
            </a:r>
          </a:p>
          <a:p>
            <a:r>
              <a:rPr lang="es-ES" sz="1600" dirty="0" smtClean="0">
                <a:solidFill>
                  <a:srgbClr val="595959"/>
                </a:solidFill>
                <a:latin typeface="Comic Sans MS"/>
                <a:cs typeface="Comic Sans MS"/>
              </a:rPr>
              <a:t>David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Stringer</a:t>
            </a:r>
            <a:endParaRPr lang="es-ES" sz="1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Marielle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Fortier</a:t>
            </a:r>
            <a:endParaRPr lang="es-ES" sz="1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1600" dirty="0" smtClean="0">
                <a:solidFill>
                  <a:srgbClr val="595959"/>
                </a:solidFill>
                <a:latin typeface="Comic Sans MS"/>
                <a:cs typeface="Comic Sans MS"/>
              </a:rPr>
              <a:t>Timothy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cs typeface="Comic Sans MS"/>
              </a:rPr>
              <a:t>Cain</a:t>
            </a:r>
            <a:endParaRPr lang="es-ES" sz="1600" dirty="0" smtClean="0">
              <a:solidFill>
                <a:srgbClr val="595959"/>
              </a:solidFill>
              <a:latin typeface="Comic Sans MS"/>
              <a:cs typeface="Comic Sans MS"/>
            </a:endParaRP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Maggie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Zhong</a:t>
            </a:r>
            <a:endParaRPr lang="es-ES" sz="1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Kushaljit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Sodhi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Shunsuke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Nosaka</a:t>
            </a:r>
            <a:endParaRPr lang="es-ES" sz="1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In-</a:t>
            </a:r>
            <a:r>
              <a:rPr lang="es-ES" sz="1600" dirty="0" err="1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O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ne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Kim </a:t>
            </a: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Zeid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Alaween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</a:p>
          <a:p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Bernard Laya </a:t>
            </a: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Kishani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Pathirana</a:t>
            </a:r>
            <a:endParaRPr lang="es-ES" sz="1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Qbal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Dogar</a:t>
            </a:r>
            <a:endParaRPr lang="es-ES" sz="1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Michalle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Soudack</a:t>
            </a:r>
            <a:endParaRPr lang="es-ES" sz="1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Komal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Kritika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Singh </a:t>
            </a:r>
          </a:p>
          <a:p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Ana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Akuola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Dilip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Sankhla</a:t>
            </a:r>
            <a:endParaRPr lang="es-ES" sz="1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Saud</a:t>
            </a:r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 Al-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Shabibi</a:t>
            </a:r>
            <a:endParaRPr lang="es-ES" sz="1600" dirty="0" smtClean="0">
              <a:solidFill>
                <a:srgbClr val="595959"/>
              </a:solidFill>
              <a:latin typeface="Comic Sans MS"/>
              <a:ea typeface="Calibri"/>
              <a:cs typeface="Comic Sans MS"/>
            </a:endParaRPr>
          </a:p>
          <a:p>
            <a:r>
              <a:rPr lang="es-ES" sz="1600" dirty="0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Glenn </a:t>
            </a:r>
            <a:r>
              <a:rPr lang="es-ES" sz="1600" dirty="0" err="1" smtClean="0">
                <a:solidFill>
                  <a:srgbClr val="595959"/>
                </a:solidFill>
                <a:latin typeface="Comic Sans MS"/>
                <a:ea typeface="Calibri"/>
                <a:cs typeface="Comic Sans MS"/>
              </a:rPr>
              <a:t>Fatupaito</a:t>
            </a:r>
            <a:endParaRPr lang="es-ES" sz="1600" dirty="0">
              <a:solidFill>
                <a:srgbClr val="595959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427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Survey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81000" y="1353235"/>
            <a:ext cx="11201400" cy="570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. How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is a Pediatric Radiologist in “real practice” defined in your country/region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?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1-2 year training at an accredited training center “fellowship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”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4 or more months of optional training in pediatric imaging during the 4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th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 or 5th year of a General Radiology Residence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Program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Non standardized training, by apprenticeship, after a radiology residence has been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completed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Non standardized training, by apprenticeship, of a non radiologist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physician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Other (explain) </a:t>
            </a: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  <a:p>
            <a:pPr>
              <a:spcAft>
                <a:spcPts val="2400"/>
              </a:spcAft>
            </a:pPr>
            <a:r>
              <a:rPr lang="en-US" sz="2000" b="1" dirty="0">
                <a:solidFill>
                  <a:srgbClr val="558ED5"/>
                </a:solidFill>
                <a:latin typeface="Comic Sans MS"/>
                <a:cs typeface="Comic Sans MS"/>
              </a:rPr>
              <a:t>2. Number of pediatric radiologists in the country (as defined in question 1)</a:t>
            </a:r>
          </a:p>
          <a:p>
            <a:pPr>
              <a:spcAft>
                <a:spcPts val="2400"/>
              </a:spcAft>
            </a:pPr>
            <a:r>
              <a:rPr lang="en-US" sz="2000" b="1" dirty="0">
                <a:solidFill>
                  <a:srgbClr val="558ED5"/>
                </a:solidFill>
                <a:latin typeface="Comic Sans MS"/>
                <a:cs typeface="Comic Sans MS"/>
              </a:rPr>
              <a:t>3. Modality of training that pediatric radiologists </a:t>
            </a:r>
            <a:r>
              <a:rPr lang="en-US" sz="20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receive</a:t>
            </a:r>
            <a:endParaRPr lang="en-US" sz="2000" b="1" dirty="0">
              <a:solidFill>
                <a:srgbClr val="558ED5"/>
              </a:solidFill>
              <a:latin typeface="Comic Sans MS"/>
              <a:cs typeface="Comic Sans MS"/>
            </a:endParaRPr>
          </a:p>
          <a:p>
            <a:pPr>
              <a:spcAft>
                <a:spcPts val="2400"/>
              </a:spcAft>
            </a:pPr>
            <a:r>
              <a:rPr lang="en-US" sz="2000" b="1" dirty="0">
                <a:solidFill>
                  <a:srgbClr val="558ED5"/>
                </a:solidFill>
                <a:latin typeface="Comic Sans MS"/>
                <a:cs typeface="Comic Sans MS"/>
              </a:rPr>
              <a:t>4. Number of accredited pediatric radiology training centers offering at least a 1 year long training period</a:t>
            </a:r>
          </a:p>
          <a:p>
            <a:pPr>
              <a:spcAft>
                <a:spcPts val="2400"/>
              </a:spcAft>
            </a:pPr>
            <a:r>
              <a:rPr lang="en-US" sz="2000" b="1" dirty="0">
                <a:solidFill>
                  <a:srgbClr val="558ED5"/>
                </a:solidFill>
                <a:latin typeface="Comic Sans MS"/>
                <a:cs typeface="Comic Sans MS"/>
              </a:rPr>
              <a:t>5. Radiological equipment available in Pediatric Radiology training </a:t>
            </a:r>
            <a:r>
              <a:rPr lang="en-US" sz="20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centers (if applies)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endParaRPr lang="es-ES" dirty="0">
              <a:solidFill>
                <a:srgbClr val="558ED5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idx="1"/>
          </p:nvPr>
        </p:nvSpPr>
        <p:spPr>
          <a:xfrm>
            <a:off x="763588" y="7901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5B9BD5"/>
                </a:solidFill>
                <a:latin typeface="Comic Sans MS" panose="030F0702030302020204" pitchFamily="66" charset="0"/>
              </a:rPr>
              <a:t>88 Countries responded the survey</a:t>
            </a:r>
            <a:endParaRPr lang="en-US" dirty="0">
              <a:solidFill>
                <a:srgbClr val="5B9BD5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5654"/>
            <a:ext cx="12192000" cy="5242346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0" y="4479408"/>
            <a:ext cx="2895600" cy="2576608"/>
          </a:xfrm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  <a:latin typeface="Comic Sans MS"/>
                <a:cs typeface="Comic Sans MS"/>
              </a:rPr>
              <a:t>Africa: 34</a:t>
            </a:r>
          </a:p>
          <a:p>
            <a:pPr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  <a:latin typeface="Comic Sans MS"/>
                <a:cs typeface="Comic Sans MS"/>
              </a:rPr>
              <a:t>Asia – Oceania: 16</a:t>
            </a:r>
          </a:p>
          <a:p>
            <a:pPr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  <a:latin typeface="Comic Sans MS"/>
                <a:cs typeface="Comic Sans MS"/>
              </a:rPr>
              <a:t>Europe: 17</a:t>
            </a:r>
          </a:p>
          <a:p>
            <a:pPr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  <a:latin typeface="Comic Sans MS"/>
                <a:cs typeface="Comic Sans MS"/>
              </a:rPr>
              <a:t>Latin America: 19</a:t>
            </a:r>
          </a:p>
          <a:p>
            <a:pPr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  <a:latin typeface="Comic Sans MS"/>
                <a:cs typeface="Comic Sans MS"/>
              </a:rPr>
              <a:t>North America: 2</a:t>
            </a:r>
            <a:endParaRPr lang="en-US" sz="2000" dirty="0">
              <a:solidFill>
                <a:srgbClr val="595959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91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09588" y="5488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34 countries</a:t>
            </a:r>
            <a:endParaRPr 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893792"/>
            <a:ext cx="2656938" cy="4285215"/>
          </a:xfrm>
          <a:ln>
            <a:solidFill>
              <a:schemeClr val="bg2"/>
            </a:solidFill>
          </a:ln>
        </p:spPr>
        <p:txBody>
          <a:bodyPr>
            <a:normAutofit fontScale="92500" lnSpcReduction="1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Angola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Benin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Botswana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Burkina </a:t>
            </a:r>
            <a:r>
              <a:rPr lang="en-US" dirty="0"/>
              <a:t>Faso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Cape Verde </a:t>
            </a:r>
            <a:endParaRPr lang="en-US" dirty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Cameroon </a:t>
            </a:r>
            <a:endParaRPr lang="en-US" dirty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Chad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Côte d’Ivoire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Equatorial Guinea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Ethiopia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Ghana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194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2759613" y="1876942"/>
            <a:ext cx="2256888" cy="4285215"/>
          </a:xfrm>
          <a:ln>
            <a:solidFill>
              <a:srgbClr val="EEECE1"/>
            </a:solidFill>
          </a:ln>
        </p:spPr>
        <p:txBody>
          <a:bodyPr>
            <a:normAutofit fontScale="92500" lnSpcReduction="1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Guinea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Guinea</a:t>
            </a:r>
            <a:r>
              <a:rPr lang="en-US" dirty="0"/>
              <a:t>-Bissau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Kenya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Lesotho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Liberia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M</a:t>
            </a:r>
            <a:r>
              <a:rPr lang="en-US" dirty="0" smtClean="0"/>
              <a:t>alawi </a:t>
            </a:r>
            <a:endParaRPr lang="en-US" dirty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Mali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Mauritania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Mozambique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Niger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Nigeria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2"/>
          </p:nvPr>
        </p:nvSpPr>
        <p:spPr>
          <a:xfrm>
            <a:off x="5102763" y="1868392"/>
            <a:ext cx="2212438" cy="4285215"/>
          </a:xfrm>
          <a:ln>
            <a:solidFill>
              <a:srgbClr val="EEECE1"/>
            </a:solidFill>
          </a:ln>
        </p:spPr>
        <p:txBody>
          <a:bodyPr>
            <a:normAutofit fontScale="92500" lnSpcReduction="2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Nigeria </a:t>
            </a:r>
            <a:endParaRPr lang="en-US" dirty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Rwanda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Senegal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Sierra Leone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South Africa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 smtClean="0"/>
              <a:t>Swaziland</a:t>
            </a:r>
            <a:endParaRPr lang="en-US" dirty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The Gambia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Togo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Tunisia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Uganda 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Zambia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50000"/>
              <a:buFont typeface="Wingdings" charset="2"/>
              <a:buChar char="Ø"/>
            </a:pPr>
            <a:r>
              <a:rPr lang="en-US" dirty="0"/>
              <a:t>Zimbabwe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715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Africa</a:t>
            </a:r>
            <a:endParaRPr lang="en-US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426" y="1689100"/>
            <a:ext cx="4352467" cy="43434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675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 title="AFrica: Availability of Pediatric Radiologists 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35063"/>
              </p:ext>
            </p:extLst>
          </p:nvPr>
        </p:nvGraphicFramePr>
        <p:xfrm>
          <a:off x="563927" y="1244600"/>
          <a:ext cx="7398974" cy="561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Africa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0688" y="815520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Availability of Pediatric </a:t>
            </a:r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Radiologists: 7</a:t>
            </a:r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/34 </a:t>
            </a:r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countries</a:t>
            </a:r>
            <a:endParaRPr 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998362" y="2541493"/>
            <a:ext cx="3223307" cy="3325908"/>
          </a:xfrm>
          <a:ln>
            <a:noFill/>
          </a:ln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Ethiopia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Kenya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Malawi</a:t>
            </a:r>
          </a:p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Nigeria 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South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Africa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Tunisia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Uganda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6413500" y="5270500"/>
            <a:ext cx="990600" cy="419100"/>
          </a:xfrm>
          <a:prstGeom prst="roundRect">
            <a:avLst/>
          </a:prstGeom>
          <a:solidFill>
            <a:srgbClr val="D65B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NO</a:t>
            </a:r>
            <a:endParaRPr lang="en-US" sz="32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6438900" y="4775200"/>
            <a:ext cx="990600" cy="419100"/>
          </a:xfrm>
          <a:prstGeom prst="roundRect">
            <a:avLst/>
          </a:prstGeom>
          <a:solidFill>
            <a:srgbClr val="72D3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YES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506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50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Africa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1347" y="529232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Definition of “Pediatric Radiologist” according to 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1659231" y="774699"/>
            <a:ext cx="8545219" cy="6718301"/>
            <a:chOff x="1703681" y="139699"/>
            <a:chExt cx="8545219" cy="6718301"/>
          </a:xfrm>
        </p:grpSpPr>
        <p:graphicFrame>
          <p:nvGraphicFramePr>
            <p:cNvPr id="8" name="Gráfico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4222988"/>
                </p:ext>
              </p:extLst>
            </p:nvPr>
          </p:nvGraphicFramePr>
          <p:xfrm>
            <a:off x="1703681" y="139699"/>
            <a:ext cx="8545219" cy="67183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3279297" y="2198593"/>
              <a:ext cx="1495903" cy="1611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buClr>
                  <a:schemeClr val="accent1">
                    <a:lumMod val="75000"/>
                  </a:schemeClr>
                </a:buClr>
                <a:buSzPct val="60000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MALAWI</a:t>
              </a:r>
            </a:p>
            <a:p>
              <a:pPr marL="0" indent="0">
                <a:lnSpc>
                  <a:spcPts val="2100"/>
                </a:lnSpc>
                <a:buClr>
                  <a:schemeClr val="accent1">
                    <a:lumMod val="75000"/>
                  </a:schemeClr>
                </a:buClr>
                <a:buSzPct val="60000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NIGERIA </a:t>
              </a:r>
            </a:p>
            <a:p>
              <a:pPr marL="0" indent="0">
                <a:lnSpc>
                  <a:spcPts val="2100"/>
                </a:lnSpc>
                <a:buClr>
                  <a:schemeClr val="accent1">
                    <a:lumMod val="75000"/>
                  </a:schemeClr>
                </a:buClr>
                <a:buSzPct val="60000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TUNISIA</a:t>
              </a:r>
            </a:p>
            <a:p>
              <a:pPr marL="0" indent="0">
                <a:lnSpc>
                  <a:spcPts val="2100"/>
                </a:lnSpc>
                <a:buClr>
                  <a:schemeClr val="accent1">
                    <a:lumMod val="75000"/>
                  </a:schemeClr>
                </a:buClr>
                <a:buSzPct val="60000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UGANDA </a:t>
              </a:r>
              <a:endParaRPr lang="en-US" sz="18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6124097" y="2223993"/>
              <a:ext cx="1902303" cy="1611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080"/>
                </a:lnSpc>
                <a:buClr>
                  <a:schemeClr val="accent1">
                    <a:lumMod val="75000"/>
                  </a:schemeClr>
                </a:buClr>
                <a:buSzPct val="60000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ETHIOPIA</a:t>
              </a:r>
            </a:p>
            <a:p>
              <a:pPr marL="0" indent="0">
                <a:lnSpc>
                  <a:spcPts val="2080"/>
                </a:lnSpc>
                <a:buClr>
                  <a:schemeClr val="accent1">
                    <a:lumMod val="75000"/>
                  </a:schemeClr>
                </a:buClr>
                <a:buSzPct val="60000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KENYA</a:t>
              </a:r>
            </a:p>
            <a:p>
              <a:pPr marL="0" indent="0">
                <a:lnSpc>
                  <a:spcPts val="2080"/>
                </a:lnSpc>
                <a:buClr>
                  <a:schemeClr val="accent1">
                    <a:lumMod val="75000"/>
                  </a:schemeClr>
                </a:buClr>
                <a:buSzPct val="60000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SOUTH AFRICA </a:t>
              </a:r>
              <a:endParaRPr lang="en-US" sz="18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7707183" y="4978400"/>
            <a:ext cx="4268915" cy="1001877"/>
            <a:chOff x="8891371" y="3797300"/>
            <a:chExt cx="3140938" cy="1001877"/>
          </a:xfrm>
        </p:grpSpPr>
        <p:sp>
          <p:nvSpPr>
            <p:cNvPr id="15" name="Rectángulo redondeado 14"/>
            <p:cNvSpPr/>
            <p:nvPr/>
          </p:nvSpPr>
          <p:spPr>
            <a:xfrm>
              <a:off x="8901978" y="3797300"/>
              <a:ext cx="503088" cy="462598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400" dirty="0">
                <a:solidFill>
                  <a:srgbClr val="595959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9527447" y="3873500"/>
              <a:ext cx="2504862" cy="46166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none">
              <a:spAutoFit/>
            </a:bodyPr>
            <a:lstStyle/>
            <a:p>
              <a:r>
                <a:rPr lang="es-ES" sz="2400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9520075" y="4337512"/>
              <a:ext cx="2507562" cy="46166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sz="2400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18" name="Rectángulo redondeado 17"/>
            <p:cNvSpPr/>
            <p:nvPr/>
          </p:nvSpPr>
          <p:spPr>
            <a:xfrm>
              <a:off x="8891371" y="4322278"/>
              <a:ext cx="503088" cy="462598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400" dirty="0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2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790414"/>
              </p:ext>
            </p:extLst>
          </p:nvPr>
        </p:nvGraphicFramePr>
        <p:xfrm>
          <a:off x="956986" y="1676400"/>
          <a:ext cx="10180914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7088" y="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44546A"/>
                </a:solidFill>
                <a:latin typeface="Comic Sans MS" panose="030F0702030302020204" pitchFamily="66" charset="0"/>
              </a:rPr>
              <a:t>Africa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78647" y="583207"/>
            <a:ext cx="9654042" cy="8449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8DDC"/>
                </a:solidFill>
                <a:latin typeface="Comic Sans MS" panose="030F0702030302020204" pitchFamily="66" charset="0"/>
              </a:rPr>
              <a:t>Pediatric Radiologists per country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30" y="239191"/>
            <a:ext cx="1433044" cy="1425422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9131301" y="1758950"/>
            <a:ext cx="2584450" cy="763494"/>
            <a:chOff x="9829800" y="3905250"/>
            <a:chExt cx="2235200" cy="763494"/>
          </a:xfrm>
        </p:grpSpPr>
        <p:sp>
          <p:nvSpPr>
            <p:cNvPr id="16" name="Rectángulo redondeado 15"/>
            <p:cNvSpPr/>
            <p:nvPr/>
          </p:nvSpPr>
          <p:spPr>
            <a:xfrm>
              <a:off x="9842501" y="3975100"/>
              <a:ext cx="279399" cy="284798"/>
            </a:xfrm>
            <a:prstGeom prst="roundRect">
              <a:avLst/>
            </a:prstGeom>
            <a:solidFill>
              <a:srgbClr val="E36024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3200" dirty="0">
                <a:solidFill>
                  <a:srgbClr val="595959"/>
                </a:solidFill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0173558" y="3905250"/>
              <a:ext cx="1891441" cy="36933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595959"/>
                  </a:solidFill>
                </a:rPr>
                <a:t>1-2yr FELLOWSHIP</a:t>
              </a: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10175788" y="4299412"/>
              <a:ext cx="1889212" cy="36933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595959"/>
                  </a:solidFill>
                </a:rPr>
                <a:t>APPRENTICESHIP</a:t>
              </a:r>
            </a:p>
          </p:txBody>
        </p:sp>
        <p:sp>
          <p:nvSpPr>
            <p:cNvPr id="19" name="Rectángulo redondeado 18"/>
            <p:cNvSpPr/>
            <p:nvPr/>
          </p:nvSpPr>
          <p:spPr>
            <a:xfrm flipH="1">
              <a:off x="9829800" y="4334978"/>
              <a:ext cx="280771" cy="249722"/>
            </a:xfrm>
            <a:prstGeom prst="roundRect">
              <a:avLst/>
            </a:prstGeom>
            <a:solidFill>
              <a:srgbClr val="F8C236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3200" dirty="0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2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11328</TotalTime>
  <Words>1363</Words>
  <Application>Microsoft Office PowerPoint</Application>
  <PresentationFormat>Custom</PresentationFormat>
  <Paragraphs>494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Tema de Office</vt:lpstr>
      <vt:lpstr>A Global Mapping of Pediatric Radiologists and Pediatric Radiology Training</vt:lpstr>
      <vt:lpstr>Goals</vt:lpstr>
      <vt:lpstr>Methods and Materials</vt:lpstr>
      <vt:lpstr>Survey</vt:lpstr>
      <vt:lpstr>Results</vt:lpstr>
      <vt:lpstr>PowerPoint Presentation</vt:lpstr>
      <vt:lpstr>Africa</vt:lpstr>
      <vt:lpstr>Africa</vt:lpstr>
      <vt:lpstr>Africa</vt:lpstr>
      <vt:lpstr>Africa</vt:lpstr>
      <vt:lpstr>Africa</vt:lpstr>
      <vt:lpstr>Asia Oceania</vt:lpstr>
      <vt:lpstr>Asia - Oceania</vt:lpstr>
      <vt:lpstr>PowerPoint Presentation</vt:lpstr>
      <vt:lpstr>Asia - Oceania</vt:lpstr>
      <vt:lpstr>Asia - Oceania</vt:lpstr>
      <vt:lpstr>Asia - Oceania</vt:lpstr>
      <vt:lpstr>Europe</vt:lpstr>
      <vt:lpstr>Europe</vt:lpstr>
      <vt:lpstr>Europe</vt:lpstr>
      <vt:lpstr>PowerPoint Presentation</vt:lpstr>
      <vt:lpstr>Europe</vt:lpstr>
      <vt:lpstr>Latin America</vt:lpstr>
      <vt:lpstr>Latin America</vt:lpstr>
      <vt:lpstr>Latin America</vt:lpstr>
      <vt:lpstr>Latin America</vt:lpstr>
      <vt:lpstr>Latin America</vt:lpstr>
      <vt:lpstr>North America</vt:lpstr>
      <vt:lpstr>North America </vt:lpstr>
      <vt:lpstr>North America</vt:lpstr>
      <vt:lpstr>Global map of availability of Pediatric Radiologists  Population &lt;19 years per Pediatric Radiologist / country</vt:lpstr>
      <vt:lpstr>Global map of availability of Training Centers (absolute numbers)</vt:lpstr>
      <vt:lpstr>Conclusion</vt:lpstr>
      <vt:lpstr>Conclusion</vt:lpstr>
      <vt:lpstr>Appendix: Key contacts and collaborators</vt:lpstr>
    </vt:vector>
  </TitlesOfParts>
  <Company>UCLA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Grageda, Cassandra N.</dc:creator>
  <cp:lastModifiedBy>Boylan, Jennifer</cp:lastModifiedBy>
  <cp:revision>153</cp:revision>
  <cp:lastPrinted>2017-02-09T12:17:31Z</cp:lastPrinted>
  <dcterms:created xsi:type="dcterms:W3CDTF">2017-01-31T23:39:29Z</dcterms:created>
  <dcterms:modified xsi:type="dcterms:W3CDTF">2019-04-03T21:19:39Z</dcterms:modified>
</cp:coreProperties>
</file>